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 id="2147483663" r:id="rId2"/>
  </p:sldMasterIdLst>
  <p:notesMasterIdLst>
    <p:notesMasterId r:id="rId53"/>
  </p:notesMasterIdLst>
  <p:handoutMasterIdLst>
    <p:handoutMasterId r:id="rId54"/>
  </p:handoutMasterIdLst>
  <p:sldIdLst>
    <p:sldId id="276" r:id="rId3"/>
    <p:sldId id="256" r:id="rId4"/>
    <p:sldId id="278" r:id="rId5"/>
    <p:sldId id="308" r:id="rId6"/>
    <p:sldId id="341" r:id="rId7"/>
    <p:sldId id="342" r:id="rId8"/>
    <p:sldId id="354" r:id="rId9"/>
    <p:sldId id="300" r:id="rId10"/>
    <p:sldId id="283" r:id="rId11"/>
    <p:sldId id="287" r:id="rId12"/>
    <p:sldId id="301" r:id="rId13"/>
    <p:sldId id="344" r:id="rId14"/>
    <p:sldId id="348" r:id="rId15"/>
    <p:sldId id="290" r:id="rId16"/>
    <p:sldId id="291" r:id="rId17"/>
    <p:sldId id="353" r:id="rId18"/>
    <p:sldId id="295" r:id="rId19"/>
    <p:sldId id="303" r:id="rId20"/>
    <p:sldId id="318" r:id="rId21"/>
    <p:sldId id="282" r:id="rId22"/>
    <p:sldId id="349" r:id="rId23"/>
    <p:sldId id="286" r:id="rId24"/>
    <p:sldId id="350" r:id="rId25"/>
    <p:sldId id="319" r:id="rId26"/>
    <p:sldId id="320" r:id="rId27"/>
    <p:sldId id="321" r:id="rId28"/>
    <p:sldId id="322" r:id="rId29"/>
    <p:sldId id="323" r:id="rId30"/>
    <p:sldId id="365" r:id="rId31"/>
    <p:sldId id="325" r:id="rId32"/>
    <p:sldId id="331" r:id="rId33"/>
    <p:sldId id="357" r:id="rId34"/>
    <p:sldId id="352" r:id="rId35"/>
    <p:sldId id="316" r:id="rId36"/>
    <p:sldId id="369" r:id="rId37"/>
    <p:sldId id="366" r:id="rId38"/>
    <p:sldId id="346" r:id="rId39"/>
    <p:sldId id="305" r:id="rId40"/>
    <p:sldId id="347" r:id="rId41"/>
    <p:sldId id="356" r:id="rId42"/>
    <p:sldId id="329" r:id="rId43"/>
    <p:sldId id="358" r:id="rId44"/>
    <p:sldId id="359" r:id="rId45"/>
    <p:sldId id="360" r:id="rId46"/>
    <p:sldId id="361" r:id="rId47"/>
    <p:sldId id="362" r:id="rId48"/>
    <p:sldId id="363" r:id="rId49"/>
    <p:sldId id="364" r:id="rId50"/>
    <p:sldId id="367" r:id="rId51"/>
    <p:sldId id="368"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non Moran" initials="S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F00"/>
    <a:srgbClr val="007750"/>
    <a:srgbClr val="00CB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59"/>
    <p:restoredTop sz="82051"/>
  </p:normalViewPr>
  <p:slideViewPr>
    <p:cSldViewPr snapToGrid="0" snapToObjects="1">
      <p:cViewPr>
        <p:scale>
          <a:sx n="105" d="100"/>
          <a:sy n="105" d="100"/>
        </p:scale>
        <p:origin x="1736"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FE73ED-3697-E447-94A9-DDA303279137}" type="datetimeFigureOut">
              <a:rPr lang="en-US" smtClean="0"/>
              <a:t>2/21/18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BA353C-D429-9048-9A43-F8F88D61F24A}" type="slidenum">
              <a:rPr lang="en-US" smtClean="0"/>
              <a:t>‹#›</a:t>
            </a:fld>
            <a:endParaRPr lang="en-US"/>
          </a:p>
        </p:txBody>
      </p:sp>
    </p:spTree>
    <p:extLst>
      <p:ext uri="{BB962C8B-B14F-4D97-AF65-F5344CB8AC3E}">
        <p14:creationId xmlns:p14="http://schemas.microsoft.com/office/powerpoint/2010/main" val="612556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85C301-5A8A-734E-B0BE-0287B82954D8}" type="datetimeFigureOut">
              <a:rPr lang="en-US" smtClean="0"/>
              <a:t>2/21/18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CC47B7-6FBF-584C-B6E5-F2BDD056173D}" type="slidenum">
              <a:rPr lang="en-US" smtClean="0"/>
              <a:t>‹#›</a:t>
            </a:fld>
            <a:endParaRPr lang="en-US"/>
          </a:p>
        </p:txBody>
      </p:sp>
    </p:spTree>
    <p:extLst>
      <p:ext uri="{BB962C8B-B14F-4D97-AF65-F5344CB8AC3E}">
        <p14:creationId xmlns:p14="http://schemas.microsoft.com/office/powerpoint/2010/main" val="1130500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0</a:t>
            </a:fld>
            <a:endParaRPr lang="en-US"/>
          </a:p>
        </p:txBody>
      </p:sp>
    </p:spTree>
    <p:extLst>
      <p:ext uri="{BB962C8B-B14F-4D97-AF65-F5344CB8AC3E}">
        <p14:creationId xmlns:p14="http://schemas.microsoft.com/office/powerpoint/2010/main" val="2138921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a:t>
            </a:r>
            <a:r>
              <a:rPr lang="en-US" baseline="0" dirty="0" smtClean="0"/>
              <a:t> a quantitative measure of the instructions, but qualitative addition of bond specificity</a:t>
            </a:r>
          </a:p>
          <a:p>
            <a:pPr marL="171450" indent="-171450">
              <a:buFontTx/>
              <a:buChar char="-"/>
            </a:pPr>
            <a:r>
              <a:rPr lang="en-US" baseline="0" dirty="0" smtClean="0"/>
              <a:t>Incrementally added specific bonds based on the target structure desired</a:t>
            </a:r>
          </a:p>
          <a:p>
            <a:pPr marL="171450" indent="-171450">
              <a:buFontTx/>
              <a:buChar char="-"/>
            </a:pPr>
            <a:r>
              <a:rPr lang="en-US" baseline="0" dirty="0" smtClean="0"/>
              <a:t>Able to achieve target assemblies</a:t>
            </a:r>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9</a:t>
            </a:fld>
            <a:endParaRPr lang="en-US"/>
          </a:p>
        </p:txBody>
      </p:sp>
    </p:spTree>
    <p:extLst>
      <p:ext uri="{BB962C8B-B14F-4D97-AF65-F5344CB8AC3E}">
        <p14:creationId xmlns:p14="http://schemas.microsoft.com/office/powerpoint/2010/main" val="1111133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DISCUSS:</a:t>
            </a:r>
            <a:r>
              <a:rPr lang="en-US" baseline="0" dirty="0" smtClean="0"/>
              <a:t> WHAT SHOULD THE RANGE OF MUTUAL INFORMATION VALUES BE? ZERO ON LOWER BOUND, ??? ON UPPER</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Citations:</a:t>
            </a:r>
            <a:r>
              <a:rPr lang="en-US" baseline="0" dirty="0" smtClean="0"/>
              <a:t> </a:t>
            </a:r>
            <a:r>
              <a:rPr lang="en-US" dirty="0" smtClean="0"/>
              <a:t>mostly reviews, one paper out of our lab that I know only cited this because I brought it up (</a:t>
            </a:r>
            <a:r>
              <a:rPr lang="en-US" dirty="0" err="1" smtClean="0"/>
              <a:t>simon’s</a:t>
            </a:r>
            <a:r>
              <a:rPr lang="en-US" dirty="0" smtClean="0"/>
              <a:t> inverse design paper)</a:t>
            </a:r>
          </a:p>
          <a:p>
            <a:pPr marL="171450" indent="-171450">
              <a:buFontTx/>
              <a:buChar char="-"/>
            </a:pPr>
            <a:r>
              <a:rPr lang="en-US" sz="1200" b="1" i="0" kern="1200" dirty="0" smtClean="0">
                <a:solidFill>
                  <a:schemeClr val="tx1"/>
                </a:solidFill>
                <a:effectLst/>
                <a:latin typeface="+mn-lt"/>
                <a:ea typeface="+mn-ea"/>
                <a:cs typeface="+mn-cs"/>
              </a:rPr>
              <a:t>Mutual information</a:t>
            </a:r>
            <a:r>
              <a:rPr lang="en-US" sz="1200" b="0" i="0" kern="1200" dirty="0" smtClean="0">
                <a:solidFill>
                  <a:schemeClr val="tx1"/>
                </a:solidFill>
                <a:effectLst/>
                <a:latin typeface="+mn-lt"/>
                <a:ea typeface="+mn-ea"/>
                <a:cs typeface="+mn-cs"/>
              </a:rPr>
              <a:t> is one of many quantities that measures how much one random variables tells us about another. It is a dimensionless quantity with (generally) units of bits, and can be thought of as the reduction in uncertainty about one random variable given knowledge of another.</a:t>
            </a:r>
          </a:p>
          <a:p>
            <a:pPr marL="171450" indent="-171450">
              <a:buFontTx/>
              <a:buChar char="-"/>
            </a:pPr>
            <a:r>
              <a:rPr lang="en-US" dirty="0" smtClean="0"/>
              <a:t>The entropy measures the expected uncertainty in X. We also say that H(X) is approximately equal to how much information we learn on average from one instance of the random variable X.</a:t>
            </a:r>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10</a:t>
            </a:fld>
            <a:endParaRPr lang="en-US"/>
          </a:p>
        </p:txBody>
      </p:sp>
    </p:spTree>
    <p:extLst>
      <p:ext uri="{BB962C8B-B14F-4D97-AF65-F5344CB8AC3E}">
        <p14:creationId xmlns:p14="http://schemas.microsoft.com/office/powerpoint/2010/main" val="1571302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11</a:t>
            </a:fld>
            <a:endParaRPr lang="en-US"/>
          </a:p>
        </p:txBody>
      </p:sp>
    </p:spTree>
    <p:extLst>
      <p:ext uri="{BB962C8B-B14F-4D97-AF65-F5344CB8AC3E}">
        <p14:creationId xmlns:p14="http://schemas.microsoft.com/office/powerpoint/2010/main" val="243243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12</a:t>
            </a:fld>
            <a:endParaRPr lang="en-US"/>
          </a:p>
        </p:txBody>
      </p:sp>
    </p:spTree>
    <p:extLst>
      <p:ext uri="{BB962C8B-B14F-4D97-AF65-F5344CB8AC3E}">
        <p14:creationId xmlns:p14="http://schemas.microsoft.com/office/powerpoint/2010/main" val="1540057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So we have a measure of how important a bond is to forming the target structure</a:t>
            </a:r>
          </a:p>
          <a:p>
            <a:pPr marL="171450" indent="-171450">
              <a:buFontTx/>
              <a:buChar char="-"/>
            </a:pPr>
            <a:r>
              <a:rPr lang="en-US" dirty="0" smtClean="0"/>
              <a:t>We might naively guess that the most helpful bonds are those that help a structure avoid major kinetic traps</a:t>
            </a:r>
          </a:p>
          <a:p>
            <a:pPr marL="171450" indent="-171450">
              <a:buFontTx/>
              <a:buChar char="-"/>
            </a:pPr>
            <a:r>
              <a:rPr lang="en-US" dirty="0" smtClean="0"/>
              <a:t>But now can we link this to how it helps the structure navigate its free energy landscape to avoid kinetics traps?</a:t>
            </a:r>
          </a:p>
          <a:p>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13</a:t>
            </a:fld>
            <a:endParaRPr lang="en-US"/>
          </a:p>
        </p:txBody>
      </p:sp>
    </p:spTree>
    <p:extLst>
      <p:ext uri="{BB962C8B-B14F-4D97-AF65-F5344CB8AC3E}">
        <p14:creationId xmlns:p14="http://schemas.microsoft.com/office/powerpoint/2010/main" val="1232639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26 Michael F. Hagan and David Chandler, Dynamic pathways for viral capsid assembly, </a:t>
            </a:r>
            <a:r>
              <a:rPr lang="en-US" sz="1200" kern="1200" dirty="0" err="1" smtClean="0">
                <a:solidFill>
                  <a:schemeClr val="tx1"/>
                </a:solidFill>
                <a:effectLst/>
                <a:latin typeface="+mn-lt"/>
                <a:ea typeface="+mn-ea"/>
                <a:cs typeface="+mn-cs"/>
              </a:rPr>
              <a:t>Biophys</a:t>
            </a:r>
            <a:r>
              <a:rPr lang="en-US" sz="1200" kern="1200" dirty="0" smtClean="0">
                <a:solidFill>
                  <a:schemeClr val="tx1"/>
                </a:solidFill>
                <a:effectLst/>
                <a:latin typeface="+mn-lt"/>
                <a:ea typeface="+mn-ea"/>
                <a:cs typeface="+mn-cs"/>
              </a:rPr>
              <a:t>. J., 2006, 91(1), 42–54. </a:t>
            </a:r>
            <a:endParaRPr lang="en-US" dirty="0" smtClean="0"/>
          </a:p>
          <a:p>
            <a:r>
              <a:rPr lang="en-US" sz="1200" kern="1200" dirty="0" smtClean="0">
                <a:solidFill>
                  <a:schemeClr val="tx1"/>
                </a:solidFill>
                <a:effectLst/>
                <a:latin typeface="+mn-lt"/>
                <a:ea typeface="+mn-ea"/>
                <a:cs typeface="+mn-cs"/>
              </a:rPr>
              <a:t>27 Jonathan P. K. </a:t>
            </a:r>
            <a:r>
              <a:rPr lang="en-US" sz="1200" kern="1200" dirty="0" err="1" smtClean="0">
                <a:solidFill>
                  <a:schemeClr val="tx1"/>
                </a:solidFill>
                <a:effectLst/>
                <a:latin typeface="+mn-lt"/>
                <a:ea typeface="+mn-ea"/>
                <a:cs typeface="+mn-cs"/>
              </a:rPr>
              <a:t>Doye</a:t>
            </a:r>
            <a:r>
              <a:rPr lang="en-US" sz="1200" kern="1200" dirty="0" smtClean="0">
                <a:solidFill>
                  <a:schemeClr val="tx1"/>
                </a:solidFill>
                <a:effectLst/>
                <a:latin typeface="+mn-lt"/>
                <a:ea typeface="+mn-ea"/>
                <a:cs typeface="+mn-cs"/>
              </a:rPr>
              <a:t> and Claire P. </a:t>
            </a:r>
            <a:r>
              <a:rPr lang="en-US" sz="1200" kern="1200" dirty="0" err="1" smtClean="0">
                <a:solidFill>
                  <a:schemeClr val="tx1"/>
                </a:solidFill>
                <a:effectLst/>
                <a:latin typeface="+mn-lt"/>
                <a:ea typeface="+mn-ea"/>
                <a:cs typeface="+mn-cs"/>
              </a:rPr>
              <a:t>Massen</a:t>
            </a:r>
            <a:r>
              <a:rPr lang="en-US" sz="1200" kern="1200" dirty="0" smtClean="0">
                <a:solidFill>
                  <a:schemeClr val="tx1"/>
                </a:solidFill>
                <a:effectLst/>
                <a:latin typeface="+mn-lt"/>
                <a:ea typeface="+mn-ea"/>
                <a:cs typeface="+mn-cs"/>
              </a:rPr>
              <a:t>, Characterizing the network topology of the energy landscapes of atomic clusters, J. Chem. Phys., 2005, 122(8), 84105. </a:t>
            </a:r>
            <a:endParaRPr lang="en-US" dirty="0" smtClean="0"/>
          </a:p>
          <a:p>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14</a:t>
            </a:fld>
            <a:endParaRPr lang="en-US"/>
          </a:p>
        </p:txBody>
      </p:sp>
    </p:spTree>
    <p:extLst>
      <p:ext uri="{BB962C8B-B14F-4D97-AF65-F5344CB8AC3E}">
        <p14:creationId xmlns:p14="http://schemas.microsoft.com/office/powerpoint/2010/main" val="175524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Talk about </a:t>
            </a:r>
            <a:r>
              <a:rPr lang="en-US" dirty="0" err="1" smtClean="0"/>
              <a:t>Levinthal’s</a:t>
            </a:r>
            <a:r>
              <a:rPr lang="en-US" dirty="0" smtClean="0"/>
              <a:t> paradox</a:t>
            </a:r>
          </a:p>
          <a:p>
            <a:pPr marL="171450" indent="-171450">
              <a:buFontTx/>
              <a:buChar char="-"/>
            </a:pPr>
            <a:r>
              <a:rPr lang="en-US" dirty="0" smtClean="0"/>
              <a:t>Where would we expect to find the import bonds? One node down from a transition state that lead to major kinetic traps</a:t>
            </a:r>
          </a:p>
          <a:p>
            <a:pPr marL="171450" indent="-171450">
              <a:buFontTx/>
              <a:buChar char="-"/>
            </a:pPr>
            <a:r>
              <a:rPr lang="en-US" dirty="0" smtClean="0"/>
              <a:t>Can follow a path to find the most energetically favorable path for a given state? Do the transition states to that match the ``most important bonds’’ we find?</a:t>
            </a:r>
          </a:p>
          <a:p>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15</a:t>
            </a:fld>
            <a:endParaRPr lang="en-US"/>
          </a:p>
        </p:txBody>
      </p:sp>
    </p:spTree>
    <p:extLst>
      <p:ext uri="{BB962C8B-B14F-4D97-AF65-F5344CB8AC3E}">
        <p14:creationId xmlns:p14="http://schemas.microsoft.com/office/powerpoint/2010/main" val="507009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By breaking/forming bonds, can we transition from a part of the energy landscape that will fold towards one local minimum, and shift towards a different one?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16</a:t>
            </a:fld>
            <a:endParaRPr lang="en-US"/>
          </a:p>
        </p:txBody>
      </p:sp>
    </p:spTree>
    <p:extLst>
      <p:ext uri="{BB962C8B-B14F-4D97-AF65-F5344CB8AC3E}">
        <p14:creationId xmlns:p14="http://schemas.microsoft.com/office/powerpoint/2010/main" val="2065377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17</a:t>
            </a:fld>
            <a:endParaRPr lang="en-US"/>
          </a:p>
        </p:txBody>
      </p:sp>
    </p:spTree>
    <p:extLst>
      <p:ext uri="{BB962C8B-B14F-4D97-AF65-F5344CB8AC3E}">
        <p14:creationId xmlns:p14="http://schemas.microsoft.com/office/powerpoint/2010/main" val="120341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The first column is at room temperature and before folding, the second column is a folding intermediate, and the third column is the folded structure after heating to 45°C. All the optical images were taken in an aqueous environment. Yellow dash lines indicate the pinned down area. Scale bars, 100 </a:t>
            </a:r>
            <a:r>
              <a:rPr lang="en-US" sz="1200" b="0" i="0" kern="1200" dirty="0" err="1" smtClean="0">
                <a:solidFill>
                  <a:schemeClr val="tx1"/>
                </a:solidFill>
                <a:effectLst/>
                <a:latin typeface="+mn-lt"/>
                <a:ea typeface="+mn-ea"/>
                <a:cs typeface="+mn-cs"/>
              </a:rPr>
              <a:t>μm</a:t>
            </a:r>
            <a:r>
              <a:rPr lang="en-US" sz="1200" b="0" i="0" kern="1200" dirty="0" smtClean="0">
                <a:solidFill>
                  <a:schemeClr val="tx1"/>
                </a:solidFill>
                <a:effectLst/>
                <a:latin typeface="+mn-lt"/>
                <a:ea typeface="+mn-ea"/>
                <a:cs typeface="+mn-cs"/>
              </a:rPr>
              <a:t>. The dimension of the rigid SU8 hinge in (G) has a length of 200 </a:t>
            </a:r>
            <a:r>
              <a:rPr lang="en-US" sz="1200" b="0" i="0" kern="1200" dirty="0" err="1" smtClean="0">
                <a:solidFill>
                  <a:schemeClr val="tx1"/>
                </a:solidFill>
                <a:effectLst/>
                <a:latin typeface="+mn-lt"/>
                <a:ea typeface="+mn-ea"/>
                <a:cs typeface="+mn-cs"/>
              </a:rPr>
              <a:t>μm</a:t>
            </a:r>
            <a:r>
              <a:rPr lang="en-US" sz="1200" b="0" i="0" kern="1200" dirty="0" smtClean="0">
                <a:solidFill>
                  <a:schemeClr val="tx1"/>
                </a:solidFill>
                <a:effectLst/>
                <a:latin typeface="+mn-lt"/>
                <a:ea typeface="+mn-ea"/>
                <a:cs typeface="+mn-cs"/>
              </a:rPr>
              <a:t> and a width of 25 </a:t>
            </a:r>
            <a:r>
              <a:rPr lang="en-US" sz="1200" b="0" i="0" kern="1200" dirty="0" err="1" smtClean="0">
                <a:solidFill>
                  <a:schemeClr val="tx1"/>
                </a:solidFill>
                <a:effectLst/>
                <a:latin typeface="+mn-lt"/>
                <a:ea typeface="+mn-ea"/>
                <a:cs typeface="+mn-cs"/>
              </a:rPr>
              <a:t>μm</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applied intermittent external magnetic fields to drive the assembly of patchy </a:t>
            </a:r>
            <a:r>
              <a:rPr lang="en-US" sz="1200" kern="1200" dirty="0" err="1" smtClean="0">
                <a:solidFill>
                  <a:schemeClr val="tx1"/>
                </a:solidFill>
                <a:effectLst/>
                <a:latin typeface="+mn-lt"/>
                <a:ea typeface="+mn-ea"/>
                <a:cs typeface="+mn-cs"/>
              </a:rPr>
              <a:t>microcubes</a:t>
            </a:r>
            <a:r>
              <a:rPr lang="en-US" sz="1200" kern="1200" dirty="0" smtClean="0">
                <a:solidFill>
                  <a:schemeClr val="tx1"/>
                </a:solidFill>
                <a:effectLst/>
                <a:latin typeface="+mn-lt"/>
                <a:ea typeface="+mn-ea"/>
                <a:cs typeface="+mn-cs"/>
              </a:rPr>
              <a:t> of edge length ~10 </a:t>
            </a:r>
            <a:r>
              <a:rPr lang="en-US" sz="1200" kern="1200" dirty="0" err="1" smtClean="0">
                <a:solidFill>
                  <a:schemeClr val="tx1"/>
                </a:solidFill>
                <a:effectLst/>
                <a:latin typeface="+mn-lt"/>
                <a:ea typeface="+mn-ea"/>
                <a:cs typeface="+mn-cs"/>
              </a:rPr>
              <a:t>microm</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18</a:t>
            </a:fld>
            <a:endParaRPr lang="en-US"/>
          </a:p>
        </p:txBody>
      </p:sp>
    </p:spTree>
    <p:extLst>
      <p:ext uri="{BB962C8B-B14F-4D97-AF65-F5344CB8AC3E}">
        <p14:creationId xmlns:p14="http://schemas.microsoft.com/office/powerpoint/2010/main" val="110133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latin typeface="Arial" charset="0"/>
                <a:ea typeface="Arial" charset="0"/>
                <a:cs typeface="Arial" charset="0"/>
              </a:rPr>
              <a:t>Timing</a:t>
            </a:r>
          </a:p>
          <a:p>
            <a:pPr marL="285750" indent="-285750">
              <a:buFont typeface="Arial" charset="0"/>
              <a:buChar char="•"/>
            </a:pPr>
            <a:r>
              <a:rPr lang="en-US" sz="1200" dirty="0" smtClean="0">
                <a:solidFill>
                  <a:schemeClr val="tx1"/>
                </a:solidFill>
                <a:latin typeface="Arial" charset="0"/>
                <a:ea typeface="Arial" charset="0"/>
                <a:cs typeface="Arial" charset="0"/>
              </a:rPr>
              <a:t>Background: 3 min</a:t>
            </a:r>
          </a:p>
          <a:p>
            <a:pPr marL="285750" indent="-285750">
              <a:buFont typeface="Arial" charset="0"/>
              <a:buChar char="•"/>
            </a:pPr>
            <a:r>
              <a:rPr lang="en-US" sz="1200" dirty="0" smtClean="0">
                <a:solidFill>
                  <a:schemeClr val="tx1"/>
                </a:solidFill>
                <a:latin typeface="Arial" charset="0"/>
                <a:ea typeface="Arial" charset="0"/>
                <a:cs typeface="Arial" charset="0"/>
              </a:rPr>
              <a:t>Questions: 2 min</a:t>
            </a:r>
          </a:p>
          <a:p>
            <a:pPr marL="285750" indent="-285750">
              <a:buFont typeface="Arial" charset="0"/>
              <a:buChar char="•"/>
            </a:pPr>
            <a:r>
              <a:rPr lang="en-US" sz="1200" dirty="0" smtClean="0">
                <a:solidFill>
                  <a:schemeClr val="tx1"/>
                </a:solidFill>
                <a:latin typeface="Arial" charset="0"/>
                <a:ea typeface="Arial" charset="0"/>
                <a:cs typeface="Arial" charset="0"/>
              </a:rPr>
              <a:t>Project 1: 10 min – 15 min</a:t>
            </a:r>
          </a:p>
          <a:p>
            <a:pPr marL="285750" indent="-285750">
              <a:buFont typeface="Arial" charset="0"/>
              <a:buChar char="•"/>
            </a:pPr>
            <a:r>
              <a:rPr lang="en-US" sz="1200" dirty="0" smtClean="0">
                <a:solidFill>
                  <a:schemeClr val="tx1"/>
                </a:solidFill>
                <a:latin typeface="Arial" charset="0"/>
                <a:ea typeface="Arial" charset="0"/>
                <a:cs typeface="Arial" charset="0"/>
              </a:rPr>
              <a:t>Project 2: 5 min</a:t>
            </a:r>
          </a:p>
          <a:p>
            <a:pPr marL="285750" indent="-285750">
              <a:buFont typeface="Arial" charset="0"/>
              <a:buChar char="•"/>
            </a:pPr>
            <a:r>
              <a:rPr lang="en-US" sz="1200" dirty="0" smtClean="0">
                <a:solidFill>
                  <a:schemeClr val="tx1"/>
                </a:solidFill>
                <a:latin typeface="Arial" charset="0"/>
                <a:ea typeface="Arial" charset="0"/>
                <a:cs typeface="Arial" charset="0"/>
              </a:rPr>
              <a:t>Project 3: 3 min – 23 min</a:t>
            </a:r>
          </a:p>
          <a:p>
            <a:pPr marL="285750" indent="-285750">
              <a:buFont typeface="Arial" charset="0"/>
              <a:buChar char="•"/>
            </a:pPr>
            <a:r>
              <a:rPr lang="en-US" sz="1200" dirty="0" smtClean="0">
                <a:solidFill>
                  <a:schemeClr val="tx1"/>
                </a:solidFill>
                <a:latin typeface="Arial" charset="0"/>
                <a:ea typeface="Arial" charset="0"/>
                <a:cs typeface="Arial" charset="0"/>
              </a:rPr>
              <a:t>Prior work: 5 min</a:t>
            </a:r>
          </a:p>
        </p:txBody>
      </p:sp>
      <p:sp>
        <p:nvSpPr>
          <p:cNvPr id="4" name="Slide Number Placeholder 3"/>
          <p:cNvSpPr>
            <a:spLocks noGrp="1"/>
          </p:cNvSpPr>
          <p:nvPr>
            <p:ph type="sldNum" sz="quarter" idx="10"/>
          </p:nvPr>
        </p:nvSpPr>
        <p:spPr/>
        <p:txBody>
          <a:bodyPr/>
          <a:lstStyle/>
          <a:p>
            <a:fld id="{DBCC47B7-6FBF-584C-B6E5-F2BDD056173D}" type="slidenum">
              <a:rPr lang="en-US" smtClean="0"/>
              <a:t>1</a:t>
            </a:fld>
            <a:endParaRPr lang="en-US"/>
          </a:p>
        </p:txBody>
      </p:sp>
    </p:spTree>
    <p:extLst>
      <p:ext uri="{BB962C8B-B14F-4D97-AF65-F5344CB8AC3E}">
        <p14:creationId xmlns:p14="http://schemas.microsoft.com/office/powerpoint/2010/main" val="22082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19</a:t>
            </a:fld>
            <a:endParaRPr lang="en-US"/>
          </a:p>
        </p:txBody>
      </p:sp>
    </p:spTree>
    <p:extLst>
      <p:ext uri="{BB962C8B-B14F-4D97-AF65-F5344CB8AC3E}">
        <p14:creationId xmlns:p14="http://schemas.microsoft.com/office/powerpoint/2010/main" val="1793276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20</a:t>
            </a:fld>
            <a:endParaRPr lang="en-US"/>
          </a:p>
        </p:txBody>
      </p:sp>
    </p:spTree>
    <p:extLst>
      <p:ext uri="{BB962C8B-B14F-4D97-AF65-F5344CB8AC3E}">
        <p14:creationId xmlns:p14="http://schemas.microsoft.com/office/powerpoint/2010/main" val="1819742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Boat</a:t>
            </a:r>
            <a:r>
              <a:rPr lang="nl-NL" dirty="0" smtClean="0"/>
              <a:t> </a:t>
            </a:r>
            <a:r>
              <a:rPr lang="nl-NL" dirty="0" err="1" smtClean="0"/>
              <a:t>instead</a:t>
            </a:r>
            <a:r>
              <a:rPr lang="nl-NL" dirty="0" smtClean="0"/>
              <a:t> of </a:t>
            </a:r>
            <a:r>
              <a:rPr lang="nl-NL" dirty="0" err="1" smtClean="0"/>
              <a:t>octahedron</a:t>
            </a:r>
            <a:r>
              <a:rPr lang="nl-NL" dirty="0" smtClean="0"/>
              <a:t>: G Meng,  N </a:t>
            </a:r>
            <a:r>
              <a:rPr lang="nl-NL" dirty="0" err="1" smtClean="0"/>
              <a:t>Arkus</a:t>
            </a:r>
            <a:r>
              <a:rPr lang="nl-NL" dirty="0" smtClean="0"/>
              <a:t>, MP </a:t>
            </a:r>
            <a:r>
              <a:rPr lang="nl-NL" dirty="0" err="1" smtClean="0"/>
              <a:t>Brenner</a:t>
            </a:r>
            <a:r>
              <a:rPr lang="nl-NL" dirty="0" smtClean="0"/>
              <a:t>, VN </a:t>
            </a:r>
            <a:r>
              <a:rPr lang="nl-NL" dirty="0" err="1" smtClean="0"/>
              <a:t>Manoharan</a:t>
            </a:r>
            <a:r>
              <a:rPr lang="nl-NL" dirty="0" smtClean="0"/>
              <a:t>, Science327(5965):560-563,  2010.</a:t>
            </a:r>
          </a:p>
          <a:p>
            <a:r>
              <a:rPr lang="nl-NL" dirty="0" err="1" smtClean="0"/>
              <a:t>Can</a:t>
            </a:r>
            <a:r>
              <a:rPr lang="nl-NL" dirty="0" smtClean="0"/>
              <a:t> </a:t>
            </a:r>
            <a:r>
              <a:rPr lang="nl-NL" dirty="0" err="1" smtClean="0"/>
              <a:t>find</a:t>
            </a:r>
            <a:r>
              <a:rPr lang="nl-NL" baseline="0" dirty="0" smtClean="0"/>
              <a:t> a </a:t>
            </a:r>
            <a:r>
              <a:rPr lang="nl-NL" baseline="0" dirty="0" err="1" smtClean="0"/>
              <a:t>starting</a:t>
            </a:r>
            <a:r>
              <a:rPr lang="nl-NL" baseline="0" dirty="0" smtClean="0"/>
              <a:t> </a:t>
            </a:r>
            <a:r>
              <a:rPr lang="nl-NL" baseline="0" dirty="0" err="1" smtClean="0"/>
              <a:t>edge</a:t>
            </a:r>
            <a:r>
              <a:rPr lang="nl-NL" baseline="0" dirty="0" smtClean="0"/>
              <a:t> </a:t>
            </a:r>
            <a:r>
              <a:rPr lang="nl-NL" baseline="0" dirty="0" err="1" smtClean="0"/>
              <a:t>for</a:t>
            </a:r>
            <a:r>
              <a:rPr lang="nl-NL" baseline="0" dirty="0" smtClean="0"/>
              <a:t> </a:t>
            </a:r>
            <a:r>
              <a:rPr lang="nl-NL" baseline="0" dirty="0" err="1" smtClean="0"/>
              <a:t>the</a:t>
            </a:r>
            <a:r>
              <a:rPr lang="nl-NL" baseline="0" dirty="0" smtClean="0"/>
              <a:t> </a:t>
            </a:r>
            <a:r>
              <a:rPr lang="nl-NL" baseline="0" dirty="0" err="1" smtClean="0"/>
              <a:t>octahedra</a:t>
            </a:r>
            <a:r>
              <a:rPr lang="nl-NL" baseline="0" dirty="0" smtClean="0"/>
              <a:t> </a:t>
            </a:r>
            <a:r>
              <a:rPr lang="nl-NL" baseline="0" dirty="0" err="1" smtClean="0"/>
              <a:t>that</a:t>
            </a:r>
            <a:r>
              <a:rPr lang="nl-NL" baseline="0" dirty="0" smtClean="0"/>
              <a:t> is </a:t>
            </a:r>
            <a:r>
              <a:rPr lang="nl-NL" baseline="0" dirty="0" err="1" smtClean="0"/>
              <a:t>incommensurate</a:t>
            </a:r>
            <a:r>
              <a:rPr lang="nl-NL" baseline="0" dirty="0" smtClean="0"/>
              <a:t> </a:t>
            </a:r>
            <a:r>
              <a:rPr lang="nl-NL" baseline="0" dirty="0" err="1" smtClean="0"/>
              <a:t>with</a:t>
            </a:r>
            <a:r>
              <a:rPr lang="nl-NL" baseline="0" dirty="0" smtClean="0"/>
              <a:t> </a:t>
            </a:r>
            <a:r>
              <a:rPr lang="nl-NL" baseline="0" dirty="0" err="1" smtClean="0"/>
              <a:t>the</a:t>
            </a:r>
            <a:r>
              <a:rPr lang="nl-NL" baseline="0" dirty="0" smtClean="0"/>
              <a:t> </a:t>
            </a:r>
            <a:r>
              <a:rPr lang="nl-NL" baseline="0" dirty="0" err="1" smtClean="0"/>
              <a:t>boat</a:t>
            </a:r>
            <a:r>
              <a:rPr lang="nl-NL" baseline="0" dirty="0" smtClean="0"/>
              <a:t> </a:t>
            </a:r>
            <a:r>
              <a:rPr lang="nl-NL" baseline="0" dirty="0" err="1" smtClean="0"/>
              <a:t>structure</a:t>
            </a:r>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21</a:t>
            </a:fld>
            <a:endParaRPr lang="en-US"/>
          </a:p>
        </p:txBody>
      </p:sp>
    </p:spTree>
    <p:extLst>
      <p:ext uri="{BB962C8B-B14F-4D97-AF65-F5344CB8AC3E}">
        <p14:creationId xmlns:p14="http://schemas.microsoft.com/office/powerpoint/2010/main" val="4085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anisotropy play a role in hard particle systems?</a:t>
            </a:r>
          </a:p>
          <a:p>
            <a:r>
              <a:rPr lang="en-US" dirty="0" smtClean="0"/>
              <a:t>In the emerging area of dynamic self-assembly, it is unclear whether the study of molecules, or of other types of components, will lead more efficiently to understanding. We understand very little about how dissipation of energy leads to the emergence of ordered structures from disordered components in these systems. But we know that they are vitally important in the cell. That knowledge, by itself, makes it worthwhile to study them – </a:t>
            </a:r>
            <a:r>
              <a:rPr lang="en-US" dirty="0" err="1" smtClean="0"/>
              <a:t>whitesides</a:t>
            </a:r>
            <a:r>
              <a:rPr lang="en-US" dirty="0" smtClean="0"/>
              <a:t> 2002 science</a:t>
            </a:r>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22</a:t>
            </a:fld>
            <a:endParaRPr lang="en-US"/>
          </a:p>
        </p:txBody>
      </p:sp>
    </p:spTree>
    <p:extLst>
      <p:ext uri="{BB962C8B-B14F-4D97-AF65-F5344CB8AC3E}">
        <p14:creationId xmlns:p14="http://schemas.microsoft.com/office/powerpoint/2010/main" val="1639225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23</a:t>
            </a:fld>
            <a:endParaRPr lang="en-US"/>
          </a:p>
        </p:txBody>
      </p:sp>
    </p:spTree>
    <p:extLst>
      <p:ext uri="{BB962C8B-B14F-4D97-AF65-F5344CB8AC3E}">
        <p14:creationId xmlns:p14="http://schemas.microsoft.com/office/powerpoint/2010/main" val="2103681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24</a:t>
            </a:fld>
            <a:endParaRPr lang="en-US"/>
          </a:p>
        </p:txBody>
      </p:sp>
    </p:spTree>
    <p:extLst>
      <p:ext uri="{BB962C8B-B14F-4D97-AF65-F5344CB8AC3E}">
        <p14:creationId xmlns:p14="http://schemas.microsoft.com/office/powerpoint/2010/main" val="404441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25</a:t>
            </a:fld>
            <a:endParaRPr lang="en-US"/>
          </a:p>
        </p:txBody>
      </p:sp>
    </p:spTree>
    <p:extLst>
      <p:ext uri="{BB962C8B-B14F-4D97-AF65-F5344CB8AC3E}">
        <p14:creationId xmlns:p14="http://schemas.microsoft.com/office/powerpoint/2010/main" val="664060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26</a:t>
            </a:fld>
            <a:endParaRPr lang="en-US"/>
          </a:p>
        </p:txBody>
      </p:sp>
    </p:spTree>
    <p:extLst>
      <p:ext uri="{BB962C8B-B14F-4D97-AF65-F5344CB8AC3E}">
        <p14:creationId xmlns:p14="http://schemas.microsoft.com/office/powerpoint/2010/main" val="390209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VERTEX FORWARD VERSUS EDGE</a:t>
            </a:r>
            <a:r>
              <a:rPr lang="en-US" baseline="0" dirty="0" smtClean="0"/>
              <a:t> FORWARD</a:t>
            </a:r>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27</a:t>
            </a:fld>
            <a:endParaRPr lang="en-US"/>
          </a:p>
        </p:txBody>
      </p:sp>
    </p:spTree>
    <p:extLst>
      <p:ext uri="{BB962C8B-B14F-4D97-AF65-F5344CB8AC3E}">
        <p14:creationId xmlns:p14="http://schemas.microsoft.com/office/powerpoint/2010/main" val="1517195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28</a:t>
            </a:fld>
            <a:endParaRPr lang="en-US"/>
          </a:p>
        </p:txBody>
      </p:sp>
    </p:spTree>
    <p:extLst>
      <p:ext uri="{BB962C8B-B14F-4D97-AF65-F5344CB8AC3E}">
        <p14:creationId xmlns:p14="http://schemas.microsoft.com/office/powerpoint/2010/main" val="1977878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is self assembly– minimization of free energy, maximizing entropy</a:t>
            </a:r>
          </a:p>
          <a:p>
            <a:r>
              <a:rPr lang="en-US" dirty="0" smtClean="0"/>
              <a:t>Little known fact, you’re not allowed to graduate from the Glotzer group without including this image in your work</a:t>
            </a:r>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2</a:t>
            </a:fld>
            <a:endParaRPr lang="en-US"/>
          </a:p>
        </p:txBody>
      </p:sp>
    </p:spTree>
    <p:extLst>
      <p:ext uri="{BB962C8B-B14F-4D97-AF65-F5344CB8AC3E}">
        <p14:creationId xmlns:p14="http://schemas.microsoft.com/office/powerpoint/2010/main" val="384915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29</a:t>
            </a:fld>
            <a:endParaRPr lang="en-US"/>
          </a:p>
        </p:txBody>
      </p:sp>
    </p:spTree>
    <p:extLst>
      <p:ext uri="{BB962C8B-B14F-4D97-AF65-F5344CB8AC3E}">
        <p14:creationId xmlns:p14="http://schemas.microsoft.com/office/powerpoint/2010/main" val="1307451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30</a:t>
            </a:fld>
            <a:endParaRPr lang="en-US"/>
          </a:p>
        </p:txBody>
      </p:sp>
    </p:spTree>
    <p:extLst>
      <p:ext uri="{BB962C8B-B14F-4D97-AF65-F5344CB8AC3E}">
        <p14:creationId xmlns:p14="http://schemas.microsoft.com/office/powerpoint/2010/main" val="1286096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31</a:t>
            </a:fld>
            <a:endParaRPr lang="en-US"/>
          </a:p>
        </p:txBody>
      </p:sp>
    </p:spTree>
    <p:extLst>
      <p:ext uri="{BB962C8B-B14F-4D97-AF65-F5344CB8AC3E}">
        <p14:creationId xmlns:p14="http://schemas.microsoft.com/office/powerpoint/2010/main" val="995657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interest: displacement maps for nucleation and videos in back-up materials</a:t>
            </a:r>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32</a:t>
            </a:fld>
            <a:endParaRPr lang="en-US"/>
          </a:p>
        </p:txBody>
      </p:sp>
    </p:spTree>
    <p:extLst>
      <p:ext uri="{BB962C8B-B14F-4D97-AF65-F5344CB8AC3E}">
        <p14:creationId xmlns:p14="http://schemas.microsoft.com/office/powerpoint/2010/main" val="1998552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33</a:t>
            </a:fld>
            <a:endParaRPr lang="en-US"/>
          </a:p>
        </p:txBody>
      </p:sp>
    </p:spTree>
    <p:extLst>
      <p:ext uri="{BB962C8B-B14F-4D97-AF65-F5344CB8AC3E}">
        <p14:creationId xmlns:p14="http://schemas.microsoft.com/office/powerpoint/2010/main" val="821899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anisotropy play a role in hard particle systems?</a:t>
            </a:r>
          </a:p>
          <a:p>
            <a:r>
              <a:rPr lang="en-US" dirty="0" smtClean="0"/>
              <a:t>In the emerging area of dynamic self-assembly, it is unclear whether the study of molecules, or of other types of components, will lead more efficiently to understanding. We understand very little about how dissipation of energy leads to the emergence of ordered structures from disordered components in these systems. But we know that they are vitally important in the cell. That knowledge, by itself, makes it worthwhile to study them – </a:t>
            </a:r>
            <a:r>
              <a:rPr lang="en-US" dirty="0" err="1" smtClean="0"/>
              <a:t>whitesides</a:t>
            </a:r>
            <a:r>
              <a:rPr lang="en-US" dirty="0" smtClean="0"/>
              <a:t> 2002 science</a:t>
            </a:r>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34</a:t>
            </a:fld>
            <a:endParaRPr lang="en-US"/>
          </a:p>
        </p:txBody>
      </p:sp>
    </p:spTree>
    <p:extLst>
      <p:ext uri="{BB962C8B-B14F-4D97-AF65-F5344CB8AC3E}">
        <p14:creationId xmlns:p14="http://schemas.microsoft.com/office/powerpoint/2010/main" val="1909327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35</a:t>
            </a:fld>
            <a:endParaRPr lang="en-US"/>
          </a:p>
        </p:txBody>
      </p:sp>
    </p:spTree>
    <p:extLst>
      <p:ext uri="{BB962C8B-B14F-4D97-AF65-F5344CB8AC3E}">
        <p14:creationId xmlns:p14="http://schemas.microsoft.com/office/powerpoint/2010/main" val="983214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36</a:t>
            </a:fld>
            <a:endParaRPr lang="en-US"/>
          </a:p>
        </p:txBody>
      </p:sp>
    </p:spTree>
    <p:extLst>
      <p:ext uri="{BB962C8B-B14F-4D97-AF65-F5344CB8AC3E}">
        <p14:creationId xmlns:p14="http://schemas.microsoft.com/office/powerpoint/2010/main" val="2122362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37</a:t>
            </a:fld>
            <a:endParaRPr lang="en-US"/>
          </a:p>
        </p:txBody>
      </p:sp>
    </p:spTree>
    <p:extLst>
      <p:ext uri="{BB962C8B-B14F-4D97-AF65-F5344CB8AC3E}">
        <p14:creationId xmlns:p14="http://schemas.microsoft.com/office/powerpoint/2010/main" val="840085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38</a:t>
            </a:fld>
            <a:endParaRPr lang="en-US"/>
          </a:p>
        </p:txBody>
      </p:sp>
    </p:spTree>
    <p:extLst>
      <p:ext uri="{BB962C8B-B14F-4D97-AF65-F5344CB8AC3E}">
        <p14:creationId xmlns:p14="http://schemas.microsoft.com/office/powerpoint/2010/main" val="1753603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3</a:t>
            </a:fld>
            <a:endParaRPr lang="en-US"/>
          </a:p>
        </p:txBody>
      </p:sp>
    </p:spTree>
    <p:extLst>
      <p:ext uri="{BB962C8B-B14F-4D97-AF65-F5344CB8AC3E}">
        <p14:creationId xmlns:p14="http://schemas.microsoft.com/office/powerpoint/2010/main" val="7000040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39</a:t>
            </a:fld>
            <a:endParaRPr lang="en-US"/>
          </a:p>
        </p:txBody>
      </p:sp>
    </p:spTree>
    <p:extLst>
      <p:ext uri="{BB962C8B-B14F-4D97-AF65-F5344CB8AC3E}">
        <p14:creationId xmlns:p14="http://schemas.microsoft.com/office/powerpoint/2010/main" val="754587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40</a:t>
            </a:fld>
            <a:endParaRPr lang="en-US"/>
          </a:p>
        </p:txBody>
      </p:sp>
    </p:spTree>
    <p:extLst>
      <p:ext uri="{BB962C8B-B14F-4D97-AF65-F5344CB8AC3E}">
        <p14:creationId xmlns:p14="http://schemas.microsoft.com/office/powerpoint/2010/main" val="1463311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41</a:t>
            </a:fld>
            <a:endParaRPr lang="en-US"/>
          </a:p>
        </p:txBody>
      </p:sp>
    </p:spTree>
    <p:extLst>
      <p:ext uri="{BB962C8B-B14F-4D97-AF65-F5344CB8AC3E}">
        <p14:creationId xmlns:p14="http://schemas.microsoft.com/office/powerpoint/2010/main" val="892881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42</a:t>
            </a:fld>
            <a:endParaRPr lang="en-US"/>
          </a:p>
        </p:txBody>
      </p:sp>
    </p:spTree>
    <p:extLst>
      <p:ext uri="{BB962C8B-B14F-4D97-AF65-F5344CB8AC3E}">
        <p14:creationId xmlns:p14="http://schemas.microsoft.com/office/powerpoint/2010/main" val="50939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43</a:t>
            </a:fld>
            <a:endParaRPr lang="en-US"/>
          </a:p>
        </p:txBody>
      </p:sp>
    </p:spTree>
    <p:extLst>
      <p:ext uri="{BB962C8B-B14F-4D97-AF65-F5344CB8AC3E}">
        <p14:creationId xmlns:p14="http://schemas.microsoft.com/office/powerpoint/2010/main" val="1441718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44</a:t>
            </a:fld>
            <a:endParaRPr lang="en-US"/>
          </a:p>
        </p:txBody>
      </p:sp>
    </p:spTree>
    <p:extLst>
      <p:ext uri="{BB962C8B-B14F-4D97-AF65-F5344CB8AC3E}">
        <p14:creationId xmlns:p14="http://schemas.microsoft.com/office/powerpoint/2010/main" val="906655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45</a:t>
            </a:fld>
            <a:endParaRPr lang="en-US"/>
          </a:p>
        </p:txBody>
      </p:sp>
    </p:spTree>
    <p:extLst>
      <p:ext uri="{BB962C8B-B14F-4D97-AF65-F5344CB8AC3E}">
        <p14:creationId xmlns:p14="http://schemas.microsoft.com/office/powerpoint/2010/main" val="1763437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46</a:t>
            </a:fld>
            <a:endParaRPr lang="en-US"/>
          </a:p>
        </p:txBody>
      </p:sp>
    </p:spTree>
    <p:extLst>
      <p:ext uri="{BB962C8B-B14F-4D97-AF65-F5344CB8AC3E}">
        <p14:creationId xmlns:p14="http://schemas.microsoft.com/office/powerpoint/2010/main" val="670905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47</a:t>
            </a:fld>
            <a:endParaRPr lang="en-US"/>
          </a:p>
        </p:txBody>
      </p:sp>
    </p:spTree>
    <p:extLst>
      <p:ext uri="{BB962C8B-B14F-4D97-AF65-F5344CB8AC3E}">
        <p14:creationId xmlns:p14="http://schemas.microsoft.com/office/powerpoint/2010/main" val="1622835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Work</a:t>
            </a:r>
            <a:r>
              <a:rPr lang="en-US" baseline="0" dirty="0" smtClean="0"/>
              <a:t> I’ve done falls under the general self-assembly umbrella, but is in a fundamentally different model system</a:t>
            </a:r>
          </a:p>
          <a:p>
            <a:pPr marL="171450" indent="-171450">
              <a:buFontTx/>
              <a:buChar char="-"/>
            </a:pPr>
            <a:r>
              <a:rPr lang="en-US" baseline="0" dirty="0" smtClean="0"/>
              <a:t>We’ll talk about my proposed work first, then move on to a discussion of the work I’ve done so far</a:t>
            </a:r>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4</a:t>
            </a:fld>
            <a:endParaRPr lang="en-US"/>
          </a:p>
        </p:txBody>
      </p:sp>
    </p:spTree>
    <p:extLst>
      <p:ext uri="{BB962C8B-B14F-4D97-AF65-F5344CB8AC3E}">
        <p14:creationId xmlns:p14="http://schemas.microsoft.com/office/powerpoint/2010/main" val="231160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fontAlgn="auto">
              <a:spcBef>
                <a:spcPts val="0"/>
              </a:spcBef>
              <a:spcAft>
                <a:spcPts val="0"/>
              </a:spcAft>
            </a:pPr>
            <a:r>
              <a:rPr lang="en-US" sz="1600" dirty="0" smtClean="0"/>
              <a:t>Why nets?</a:t>
            </a:r>
          </a:p>
          <a:p>
            <a:pPr lvl="1" defTabSz="914400" fontAlgn="auto">
              <a:spcBef>
                <a:spcPts val="0"/>
              </a:spcBef>
              <a:spcAft>
                <a:spcPts val="0"/>
              </a:spcAft>
            </a:pPr>
            <a:r>
              <a:rPr lang="en-US" sz="1200" dirty="0" smtClean="0"/>
              <a:t>Not that we think nets are the end-all-be-all model</a:t>
            </a:r>
          </a:p>
          <a:p>
            <a:pPr lvl="1" defTabSz="914400" fontAlgn="auto">
              <a:spcBef>
                <a:spcPts val="0"/>
              </a:spcBef>
              <a:spcAft>
                <a:spcPts val="0"/>
              </a:spcAft>
            </a:pPr>
            <a:r>
              <a:rPr lang="en-US" sz="1200" dirty="0" smtClean="0"/>
              <a:t>But they’re simple, their states are countable</a:t>
            </a:r>
          </a:p>
          <a:p>
            <a:pPr lvl="1" defTabSz="914400" fontAlgn="auto">
              <a:spcBef>
                <a:spcPts val="0"/>
              </a:spcBef>
              <a:spcAft>
                <a:spcPts val="0"/>
              </a:spcAft>
            </a:pPr>
            <a:r>
              <a:rPr lang="en-US" sz="1200" dirty="0" smtClean="0"/>
              <a:t>They’re all going to the same target end structure, so we can measure the impact of starting configuration on final configuration</a:t>
            </a:r>
          </a:p>
          <a:p>
            <a:pPr defTabSz="914400" fontAlgn="auto">
              <a:spcBef>
                <a:spcPts val="0"/>
              </a:spcBef>
              <a:spcAft>
                <a:spcPts val="0"/>
              </a:spcAft>
            </a:pPr>
            <a:endParaRPr lang="en-US" sz="1400" dirty="0" smtClean="0"/>
          </a:p>
          <a:p>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5</a:t>
            </a:fld>
            <a:endParaRPr lang="en-US"/>
          </a:p>
        </p:txBody>
      </p:sp>
    </p:spTree>
    <p:extLst>
      <p:ext uri="{BB962C8B-B14F-4D97-AF65-F5344CB8AC3E}">
        <p14:creationId xmlns:p14="http://schemas.microsoft.com/office/powerpoint/2010/main" val="453532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6</a:t>
            </a:fld>
            <a:endParaRPr lang="en-US"/>
          </a:p>
        </p:txBody>
      </p:sp>
    </p:spTree>
    <p:extLst>
      <p:ext uri="{BB962C8B-B14F-4D97-AF65-F5344CB8AC3E}">
        <p14:creationId xmlns:p14="http://schemas.microsoft.com/office/powerpoint/2010/main" val="175686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CC47B7-6FBF-584C-B6E5-F2BDD056173D}" type="slidenum">
              <a:rPr lang="en-US" smtClean="0"/>
              <a:t>7</a:t>
            </a:fld>
            <a:endParaRPr lang="en-US"/>
          </a:p>
        </p:txBody>
      </p:sp>
    </p:spTree>
    <p:extLst>
      <p:ext uri="{BB962C8B-B14F-4D97-AF65-F5344CB8AC3E}">
        <p14:creationId xmlns:p14="http://schemas.microsoft.com/office/powerpoint/2010/main" val="178130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DISCUSS:</a:t>
            </a:r>
            <a:r>
              <a:rPr lang="en-US" baseline="0" dirty="0" smtClean="0"/>
              <a:t> WHY ARE PARTITION FUNCTIONS HARD TO FIND?</a:t>
            </a:r>
            <a:endParaRPr lang="en-US" dirty="0" smtClean="0"/>
          </a:p>
          <a:p>
            <a:pPr marL="171450" indent="-171450">
              <a:buFontTx/>
              <a:buChar char="-"/>
            </a:pPr>
            <a:r>
              <a:rPr lang="en-US" dirty="0" smtClean="0"/>
              <a:t>Rather than incrementally</a:t>
            </a:r>
            <a:r>
              <a:rPr lang="en-US" baseline="0" dirty="0" smtClean="0"/>
              <a:t> adding specific interactions to hard particles, here they started with patchy particles then measured the pathways taken for assembly</a:t>
            </a:r>
          </a:p>
          <a:p>
            <a:pPr marL="171450" indent="-171450">
              <a:buFontTx/>
              <a:buChar char="-"/>
            </a:pPr>
            <a:r>
              <a:rPr lang="en-US" dirty="0" smtClean="0"/>
              <a:t>Top:</a:t>
            </a:r>
            <a:r>
              <a:rPr lang="en-US" baseline="0" dirty="0" smtClean="0"/>
              <a:t> transition state flux map, bottom: ”pathway fingerprint” showing whether or not clusters of that size are compatibly (i.e. can/will eventually form) </a:t>
            </a:r>
          </a:p>
          <a:p>
            <a:pPr marL="171450" indent="-171450">
              <a:buFontTx/>
              <a:buChar char="-"/>
            </a:pPr>
            <a:r>
              <a:rPr lang="en-US" baseline="0" dirty="0" smtClean="0"/>
              <a:t>In this work they considered pathways terminating at 10 blocks</a:t>
            </a:r>
          </a:p>
          <a:p>
            <a:pPr marL="171450" indent="-171450">
              <a:buFontTx/>
              <a:buChar char="-"/>
            </a:pPr>
            <a:r>
              <a:rPr lang="en-US" baseline="0" dirty="0" smtClean="0"/>
              <a:t>Bottom number is the percentage of the partition function at that cluster size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The arrows connecting nodes indicate the cluster at the head can be created by combining the cluster at the tail with another cluster in the network </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BCC47B7-6FBF-584C-B6E5-F2BDD056173D}" type="slidenum">
              <a:rPr lang="en-US" smtClean="0"/>
              <a:t>8</a:t>
            </a:fld>
            <a:endParaRPr lang="en-US"/>
          </a:p>
        </p:txBody>
      </p:sp>
    </p:spTree>
    <p:extLst>
      <p:ext uri="{BB962C8B-B14F-4D97-AF65-F5344CB8AC3E}">
        <p14:creationId xmlns:p14="http://schemas.microsoft.com/office/powerpoint/2010/main" val="591671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Source: </a:t>
            </a:r>
            <a:endParaRPr lang="en-US"/>
          </a:p>
        </p:txBody>
      </p:sp>
    </p:spTree>
    <p:extLst>
      <p:ext uri="{BB962C8B-B14F-4D97-AF65-F5344CB8AC3E}">
        <p14:creationId xmlns:p14="http://schemas.microsoft.com/office/powerpoint/2010/main" val="1064747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57200" y="1728788"/>
            <a:ext cx="8229600" cy="43590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p:cNvSpPr>
          <p:nvPr>
            <p:ph type="ftr" sz="quarter" idx="11"/>
          </p:nvPr>
        </p:nvSpPr>
        <p:spPr/>
        <p:txBody>
          <a:bodyPr/>
          <a:lstStyle/>
          <a:p>
            <a:r>
              <a:rPr lang="en-US" smtClean="0"/>
              <a:t>Source: </a:t>
            </a:r>
            <a:endParaRPr lang="en-US" dirty="0"/>
          </a:p>
        </p:txBody>
      </p:sp>
      <p:sp>
        <p:nvSpPr>
          <p:cNvPr id="5" name="Slide Number Placeholder 8"/>
          <p:cNvSpPr>
            <a:spLocks noGrp="1"/>
          </p:cNvSpPr>
          <p:nvPr>
            <p:ph type="sldNum" sz="quarter" idx="4"/>
          </p:nvPr>
        </p:nvSpPr>
        <p:spPr>
          <a:xfrm>
            <a:off x="7010400" y="572588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744AE0-12A7-D04B-B734-98B9D5D7BCFB}" type="slidenum">
              <a:rPr lang="en-US" smtClean="0"/>
              <a:t>‹#›</a:t>
            </a:fld>
            <a:endParaRPr lang="en-US"/>
          </a:p>
        </p:txBody>
      </p:sp>
    </p:spTree>
    <p:extLst>
      <p:ext uri="{BB962C8B-B14F-4D97-AF65-F5344CB8AC3E}">
        <p14:creationId xmlns:p14="http://schemas.microsoft.com/office/powerpoint/2010/main" val="256189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5194305" y="2220913"/>
            <a:ext cx="3492495" cy="3317875"/>
          </a:xfrm>
        </p:spPr>
        <p:txBody>
          <a:bodyPr/>
          <a:lstStyle>
            <a:lvl1pPr>
              <a:defRPr sz="18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57200" y="2220913"/>
            <a:ext cx="3500284" cy="3317875"/>
          </a:xfrm>
        </p:spPr>
        <p:txBody>
          <a:bodyPr/>
          <a:lstStyle>
            <a:lvl1pPr>
              <a:defRPr sz="18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2"/>
          </p:nvPr>
        </p:nvSpPr>
        <p:spPr>
          <a:xfrm>
            <a:off x="457200" y="1737031"/>
            <a:ext cx="3500438" cy="483881"/>
          </a:xfrm>
          <a:effectLst/>
        </p:spPr>
        <p:txBody>
          <a:bodyPr anchor="ctr" anchorCtr="0">
            <a:normAutofit/>
          </a:bodyPr>
          <a:lstStyle>
            <a:lvl1pPr marL="0" indent="0">
              <a:buNone/>
              <a:defRPr sz="1800"/>
            </a:lvl1pPr>
          </a:lstStyle>
          <a:p>
            <a:pPr lvl="0"/>
            <a:r>
              <a:rPr lang="en-US" smtClean="0"/>
              <a:t>Click to edit Master text styles</a:t>
            </a:r>
          </a:p>
        </p:txBody>
      </p:sp>
      <p:sp>
        <p:nvSpPr>
          <p:cNvPr id="8" name="Text Placeholder 6"/>
          <p:cNvSpPr>
            <a:spLocks noGrp="1"/>
          </p:cNvSpPr>
          <p:nvPr>
            <p:ph type="body" sz="quarter" idx="13"/>
          </p:nvPr>
        </p:nvSpPr>
        <p:spPr>
          <a:xfrm>
            <a:off x="5194556" y="1737031"/>
            <a:ext cx="3500438" cy="483881"/>
          </a:xfrm>
          <a:effectLst/>
        </p:spPr>
        <p:txBody>
          <a:bodyPr anchor="ctr" anchorCtr="0">
            <a:normAutofit/>
          </a:bodyPr>
          <a:lstStyle>
            <a:lvl1pPr marL="0" indent="0">
              <a:buNone/>
              <a:defRPr sz="1800"/>
            </a:lvl1pPr>
          </a:lstStyle>
          <a:p>
            <a:pPr lvl="0"/>
            <a:r>
              <a:rPr lang="en-US" smtClean="0"/>
              <a:t>Click to edit Master text styles</a:t>
            </a:r>
          </a:p>
        </p:txBody>
      </p:sp>
      <p:cxnSp>
        <p:nvCxnSpPr>
          <p:cNvPr id="10" name="Straight Connector 9"/>
          <p:cNvCxnSpPr/>
          <p:nvPr userDrawn="1"/>
        </p:nvCxnSpPr>
        <p:spPr>
          <a:xfrm>
            <a:off x="457200" y="2220912"/>
            <a:ext cx="3500284"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1" name="Straight Connector 10"/>
          <p:cNvCxnSpPr/>
          <p:nvPr userDrawn="1"/>
        </p:nvCxnSpPr>
        <p:spPr>
          <a:xfrm>
            <a:off x="5186516" y="2220912"/>
            <a:ext cx="3500284" cy="0"/>
          </a:xfrm>
          <a:prstGeom prst="line">
            <a:avLst/>
          </a:prstGeom>
          <a:effectLst/>
        </p:spPr>
        <p:style>
          <a:lnRef idx="2">
            <a:schemeClr val="dk1"/>
          </a:lnRef>
          <a:fillRef idx="0">
            <a:schemeClr val="dk1"/>
          </a:fillRef>
          <a:effectRef idx="1">
            <a:schemeClr val="dk1"/>
          </a:effectRef>
          <a:fontRef idx="minor">
            <a:schemeClr val="tx1"/>
          </a:fontRef>
        </p:style>
      </p:cxnSp>
      <p:sp>
        <p:nvSpPr>
          <p:cNvPr id="13" name="Isosceles Triangle 12"/>
          <p:cNvSpPr/>
          <p:nvPr userDrawn="1"/>
        </p:nvSpPr>
        <p:spPr>
          <a:xfrm rot="5400000">
            <a:off x="2687501" y="3457654"/>
            <a:ext cx="3801760" cy="360512"/>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4"/>
          </p:nvPr>
        </p:nvSpPr>
        <p:spPr/>
        <p:txBody>
          <a:bodyPr/>
          <a:lstStyle/>
          <a:p>
            <a:r>
              <a:rPr lang="en-US" smtClean="0"/>
              <a:t>Source: </a:t>
            </a:r>
            <a:endParaRPr lang="en-US" dirty="0"/>
          </a:p>
        </p:txBody>
      </p:sp>
      <p:sp>
        <p:nvSpPr>
          <p:cNvPr id="12" name="Slide Number Placeholder 8"/>
          <p:cNvSpPr>
            <a:spLocks noGrp="1"/>
          </p:cNvSpPr>
          <p:nvPr>
            <p:ph type="sldNum" sz="quarter" idx="4"/>
          </p:nvPr>
        </p:nvSpPr>
        <p:spPr>
          <a:xfrm>
            <a:off x="7010400" y="572588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744AE0-12A7-D04B-B734-98B9D5D7BCFB}" type="slidenum">
              <a:rPr lang="en-US" smtClean="0"/>
              <a:t>‹#›</a:t>
            </a:fld>
            <a:endParaRPr lang="en-US"/>
          </a:p>
        </p:txBody>
      </p:sp>
    </p:spTree>
    <p:extLst>
      <p:ext uri="{BB962C8B-B14F-4D97-AF65-F5344CB8AC3E}">
        <p14:creationId xmlns:p14="http://schemas.microsoft.com/office/powerpoint/2010/main" val="4219238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502025" y="4595213"/>
            <a:ext cx="2133600" cy="640530"/>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Source: </a:t>
            </a:r>
            <a:endParaRPr lang="en-US"/>
          </a:p>
        </p:txBody>
      </p:sp>
    </p:spTree>
    <p:extLst>
      <p:ext uri="{BB962C8B-B14F-4D97-AF65-F5344CB8AC3E}">
        <p14:creationId xmlns:p14="http://schemas.microsoft.com/office/powerpoint/2010/main" val="10647477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theme" Target="../theme/theme2.xml"/><Relationship Id="rId5"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26" name="Group 12"/>
          <p:cNvGrpSpPr>
            <a:grpSpLocks/>
          </p:cNvGrpSpPr>
          <p:nvPr/>
        </p:nvGrpSpPr>
        <p:grpSpPr bwMode="auto">
          <a:xfrm>
            <a:off x="3729037" y="1421798"/>
            <a:ext cx="1679575" cy="1676196"/>
            <a:chOff x="3731491" y="1030874"/>
            <a:chExt cx="1681017" cy="1784915"/>
          </a:xfrm>
        </p:grpSpPr>
        <p:sp>
          <p:nvSpPr>
            <p:cNvPr id="9" name="Rectangle 8"/>
            <p:cNvSpPr/>
            <p:nvPr userDrawn="1"/>
          </p:nvSpPr>
          <p:spPr>
            <a:xfrm>
              <a:off x="3731491" y="1030874"/>
              <a:ext cx="1681017" cy="1784915"/>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28"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9789" y="1270000"/>
              <a:ext cx="1202575" cy="8589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9"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969789" y="2249846"/>
              <a:ext cx="1202576" cy="322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Title Placeholder 1"/>
          <p:cNvSpPr>
            <a:spLocks noGrp="1"/>
          </p:cNvSpPr>
          <p:nvPr>
            <p:ph type="title"/>
          </p:nvPr>
        </p:nvSpPr>
        <p:spPr>
          <a:xfrm>
            <a:off x="555523" y="3435824"/>
            <a:ext cx="8014929" cy="11430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Date Placeholder 2"/>
          <p:cNvSpPr>
            <a:spLocks noGrp="1"/>
          </p:cNvSpPr>
          <p:nvPr>
            <p:ph type="dt" sz="half" idx="2"/>
          </p:nvPr>
        </p:nvSpPr>
        <p:spPr>
          <a:xfrm>
            <a:off x="3502025" y="4595213"/>
            <a:ext cx="2133600" cy="64053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457200" rtl="0" eaLnBrk="1" fontAlgn="base" hangingPunct="1">
        <a:spcBef>
          <a:spcPct val="0"/>
        </a:spcBef>
        <a:spcAft>
          <a:spcPct val="0"/>
        </a:spcAft>
        <a:defRPr sz="40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p:cNvCxnSpPr/>
          <p:nvPr/>
        </p:nvCxnSpPr>
        <p:spPr>
          <a:xfrm>
            <a:off x="0" y="1450414"/>
            <a:ext cx="9144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0" y="6093885"/>
            <a:ext cx="9144000" cy="764116"/>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0413" y="6252634"/>
            <a:ext cx="482600" cy="459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p:nvCxnSpPr>
        <p:spPr>
          <a:xfrm>
            <a:off x="0" y="1417638"/>
            <a:ext cx="9144000" cy="0"/>
          </a:xfrm>
          <a:prstGeom prst="line">
            <a:avLst/>
          </a:prstGeom>
          <a:ln>
            <a:solidFill>
              <a:schemeClr val="tx2"/>
            </a:solidFill>
          </a:ln>
          <a:effectLst/>
        </p:spPr>
        <p:style>
          <a:lnRef idx="3">
            <a:schemeClr val="dk1"/>
          </a:lnRef>
          <a:fillRef idx="0">
            <a:schemeClr val="dk1"/>
          </a:fillRef>
          <a:effectRef idx="2">
            <a:schemeClr val="dk1"/>
          </a:effectRef>
          <a:fontRef idx="minor">
            <a:schemeClr val="tx1"/>
          </a:fontRef>
        </p:style>
      </p:cxnSp>
      <p:sp>
        <p:nvSpPr>
          <p:cNvPr id="4" name="Footer Placeholder 3"/>
          <p:cNvSpPr>
            <a:spLocks noGrp="1"/>
          </p:cNvSpPr>
          <p:nvPr>
            <p:ph type="ftr" sz="quarter" idx="3"/>
          </p:nvPr>
        </p:nvSpPr>
        <p:spPr>
          <a:xfrm>
            <a:off x="457200" y="6173787"/>
            <a:ext cx="2895600" cy="538164"/>
          </a:xfrm>
          <a:prstGeom prst="rect">
            <a:avLst/>
          </a:prstGeom>
        </p:spPr>
        <p:txBody>
          <a:bodyPr vert="horz" lIns="91440" tIns="45720" rIns="91440" bIns="45720" rtlCol="0" anchor="t" anchorCtr="0"/>
          <a:lstStyle>
            <a:lvl1pPr algn="l">
              <a:defRPr sz="1000">
                <a:solidFill>
                  <a:schemeClr val="tx1">
                    <a:tint val="75000"/>
                  </a:schemeClr>
                </a:solidFill>
              </a:defRPr>
            </a:lvl1pPr>
          </a:lstStyle>
          <a:p>
            <a:r>
              <a:rPr lang="en-US" smtClean="0"/>
              <a:t>Source: </a:t>
            </a:r>
            <a:endParaRPr lang="en-US" dirty="0"/>
          </a:p>
        </p:txBody>
      </p:sp>
      <p:sp>
        <p:nvSpPr>
          <p:cNvPr id="9" name="Slide Number Placeholder 8"/>
          <p:cNvSpPr>
            <a:spLocks noGrp="1"/>
          </p:cNvSpPr>
          <p:nvPr>
            <p:ph type="sldNum" sz="quarter" idx="4"/>
          </p:nvPr>
        </p:nvSpPr>
        <p:spPr>
          <a:xfrm>
            <a:off x="7010400" y="572588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744AE0-12A7-D04B-B734-98B9D5D7BCF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457200" rtl="0" eaLnBrk="1" fontAlgn="base" hangingPunct="1">
        <a:spcBef>
          <a:spcPct val="0"/>
        </a:spcBef>
        <a:spcAft>
          <a:spcPct val="0"/>
        </a:spcAft>
        <a:defRPr sz="3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emf"/><Relationship Id="rId8" Type="http://schemas.openxmlformats.org/officeDocument/2006/relationships/image" Target="../media/image33.emf"/><Relationship Id="rId9" Type="http://schemas.openxmlformats.org/officeDocument/2006/relationships/image" Target="../media/image34.emf"/><Relationship Id="rId10"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emf"/></Relationships>
</file>

<file path=ppt/slides/_rels/slide13.xml.rels><?xml version="1.0" encoding="UTF-8" standalone="yes"?>
<Relationships xmlns="http://schemas.openxmlformats.org/package/2006/relationships"><Relationship Id="rId11" Type="http://schemas.openxmlformats.org/officeDocument/2006/relationships/image" Target="../media/image43.emf"/><Relationship Id="rId12"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6.emf"/><Relationship Id="rId5" Type="http://schemas.openxmlformats.org/officeDocument/2006/relationships/image" Target="../media/image38.emf"/><Relationship Id="rId6" Type="http://schemas.openxmlformats.org/officeDocument/2006/relationships/image" Target="../media/image16.emf"/><Relationship Id="rId7" Type="http://schemas.openxmlformats.org/officeDocument/2006/relationships/image" Target="../media/image39.emf"/><Relationship Id="rId8" Type="http://schemas.openxmlformats.org/officeDocument/2006/relationships/image" Target="../media/image40.emf"/><Relationship Id="rId9" Type="http://schemas.openxmlformats.org/officeDocument/2006/relationships/image" Target="../media/image41.emf"/><Relationship Id="rId10" Type="http://schemas.openxmlformats.org/officeDocument/2006/relationships/image" Target="../media/image42.emf"/></Relationships>
</file>

<file path=ppt/slides/_rels/slide14.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8.emf"/></Relationships>
</file>

<file path=ppt/slides/_rels/slide22.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56.tiff"/><Relationship Id="rId5"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5" Type="http://schemas.openxmlformats.org/officeDocument/2006/relationships/image" Target="../media/image68.emf"/><Relationship Id="rId6"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jpg"/><Relationship Id="rId5"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emf"/><Relationship Id="rId8"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5" Type="http://schemas.openxmlformats.org/officeDocument/2006/relationships/image" Target="../media/image87.png"/><Relationship Id="rId6" Type="http://schemas.openxmlformats.org/officeDocument/2006/relationships/image" Target="../media/image88.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1" Type="http://schemas.openxmlformats.org/officeDocument/2006/relationships/image" Target="../media/image96.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97.png"/><Relationship Id="rId15"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02.gif"/><Relationship Id="rId4" Type="http://schemas.openxmlformats.org/officeDocument/2006/relationships/image" Target="../media/image98.png"/><Relationship Id="rId5" Type="http://schemas.openxmlformats.org/officeDocument/2006/relationships/image" Target="../media/image73.png"/><Relationship Id="rId6"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04.gif"/><Relationship Id="rId4"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05.gif"/><Relationship Id="rId4"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06.gif"/><Relationship Id="rId4"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emf"/><Relationship Id="rId3" Type="http://schemas.openxmlformats.org/officeDocument/2006/relationships/image" Target="../media/image108.emf"/></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tiff"/></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60" y="3655708"/>
            <a:ext cx="3577065" cy="2154622"/>
          </a:xfrm>
          <a:prstGeom prst="rect">
            <a:avLst/>
          </a:prstGeom>
          <a:effectLst>
            <a:outerShdw blurRad="50800" dist="38100" dir="2700000" algn="tl" rotWithShape="0">
              <a:prstClr val="black">
                <a:alpha val="40000"/>
              </a:prstClr>
            </a:outerShdw>
          </a:effectLst>
        </p:spPr>
      </p:pic>
      <p:sp>
        <p:nvSpPr>
          <p:cNvPr id="8" name="Title 7"/>
          <p:cNvSpPr>
            <a:spLocks noGrp="1"/>
          </p:cNvSpPr>
          <p:nvPr>
            <p:ph type="title"/>
          </p:nvPr>
        </p:nvSpPr>
        <p:spPr/>
        <p:txBody>
          <a:bodyPr/>
          <a:lstStyle/>
          <a:p>
            <a:r>
              <a:rPr lang="en-US" u="sng" dirty="0" smtClean="0"/>
              <a:t>Before we begin</a:t>
            </a:r>
            <a:r>
              <a:rPr lang="is-IS" dirty="0" smtClean="0"/>
              <a:t>: A quick visit to the behavioral economics literature</a:t>
            </a:r>
            <a:endParaRPr lang="en-US" dirty="0"/>
          </a:p>
        </p:txBody>
      </p:sp>
      <p:sp>
        <p:nvSpPr>
          <p:cNvPr id="10" name="Rectangular Callout 9"/>
          <p:cNvSpPr/>
          <p:nvPr/>
        </p:nvSpPr>
        <p:spPr>
          <a:xfrm>
            <a:off x="4655521" y="4084321"/>
            <a:ext cx="3911600" cy="1257954"/>
          </a:xfrm>
          <a:prstGeom prst="wedgeRectCallout">
            <a:avLst>
              <a:gd name="adj1" fmla="val -64989"/>
              <a:gd name="adj2" fmla="val 11500"/>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“Proportion </a:t>
            </a:r>
            <a:r>
              <a:rPr lang="en-US" dirty="0">
                <a:solidFill>
                  <a:schemeClr val="tx1"/>
                </a:solidFill>
              </a:rPr>
              <a:t>of rulings in favor of the prisoners by ordinal </a:t>
            </a:r>
            <a:r>
              <a:rPr lang="en-US" dirty="0" smtClean="0">
                <a:solidFill>
                  <a:schemeClr val="tx1"/>
                </a:solidFill>
              </a:rPr>
              <a:t>position</a:t>
            </a:r>
            <a:r>
              <a:rPr lang="is-IS" dirty="0" smtClean="0">
                <a:solidFill>
                  <a:schemeClr val="tx1"/>
                </a:solidFill>
              </a:rPr>
              <a:t>…</a:t>
            </a:r>
            <a:r>
              <a:rPr lang="en-US" dirty="0" smtClean="0">
                <a:solidFill>
                  <a:schemeClr val="tx1"/>
                </a:solidFill>
              </a:rPr>
              <a:t> </a:t>
            </a:r>
            <a:r>
              <a:rPr lang="en-US" b="1" dirty="0">
                <a:solidFill>
                  <a:schemeClr val="tx1"/>
                </a:solidFill>
              </a:rPr>
              <a:t>dotted line denotes </a:t>
            </a:r>
            <a:r>
              <a:rPr lang="en-US" b="1" dirty="0" smtClean="0">
                <a:solidFill>
                  <a:schemeClr val="tx1"/>
                </a:solidFill>
              </a:rPr>
              <a:t>food break</a:t>
            </a:r>
            <a:r>
              <a:rPr lang="en-US" dirty="0" smtClean="0">
                <a:solidFill>
                  <a:schemeClr val="tx1"/>
                </a:solidFill>
              </a:rPr>
              <a:t>.”</a:t>
            </a:r>
            <a:endParaRPr lang="en-US" dirty="0">
              <a:solidFill>
                <a:schemeClr val="tx1"/>
              </a:solidFill>
            </a:endParaRPr>
          </a:p>
        </p:txBody>
      </p:sp>
      <p:grpSp>
        <p:nvGrpSpPr>
          <p:cNvPr id="13" name="Group 12"/>
          <p:cNvGrpSpPr/>
          <p:nvPr/>
        </p:nvGrpSpPr>
        <p:grpSpPr>
          <a:xfrm>
            <a:off x="797560" y="1840211"/>
            <a:ext cx="7533639" cy="1441182"/>
            <a:chOff x="638620" y="1842185"/>
            <a:chExt cx="8149780" cy="1559049"/>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 r="19895"/>
            <a:stretch/>
          </p:blipFill>
          <p:spPr>
            <a:xfrm>
              <a:off x="638620" y="1842185"/>
              <a:ext cx="163253" cy="155904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560" y="1842185"/>
              <a:ext cx="7990840" cy="1506844"/>
            </a:xfrm>
            <a:prstGeom prst="rect">
              <a:avLst/>
            </a:prstGeom>
            <a:ln>
              <a:noFill/>
            </a:ln>
            <a:effectLst/>
          </p:spPr>
        </p:pic>
      </p:grpSp>
      <p:sp>
        <p:nvSpPr>
          <p:cNvPr id="14" name="Rectangular Callout 13"/>
          <p:cNvSpPr/>
          <p:nvPr/>
        </p:nvSpPr>
        <p:spPr>
          <a:xfrm>
            <a:off x="1391920" y="6023864"/>
            <a:ext cx="2550160" cy="567793"/>
          </a:xfrm>
          <a:prstGeom prst="wedgeRectCallout">
            <a:avLst>
              <a:gd name="adj1" fmla="val -21473"/>
              <a:gd name="adj2" fmla="val -123992"/>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Time of this preliminary oral exam-- oops</a:t>
            </a:r>
            <a:endParaRPr lang="en-US" dirty="0">
              <a:solidFill>
                <a:schemeClr val="tx1"/>
              </a:solidFill>
            </a:endParaRPr>
          </a:p>
        </p:txBody>
      </p:sp>
    </p:spTree>
    <p:extLst>
      <p:ext uri="{BB962C8B-B14F-4D97-AF65-F5344CB8AC3E}">
        <p14:creationId xmlns:p14="http://schemas.microsoft.com/office/powerpoint/2010/main" val="5649055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assembly of Archimedean </a:t>
            </a:r>
            <a:r>
              <a:rPr lang="en-US" dirty="0" err="1" smtClean="0"/>
              <a:t>tilings</a:t>
            </a:r>
            <a:r>
              <a:rPr lang="en-US" dirty="0" smtClean="0"/>
              <a:t> with increasingly specific instructions</a:t>
            </a:r>
            <a:endParaRPr lang="en-US" dirty="0"/>
          </a:p>
        </p:txBody>
      </p:sp>
      <p:sp>
        <p:nvSpPr>
          <p:cNvPr id="19" name="Rectangle 18"/>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lvl="0" indent="-228600" defTabSz="914400">
              <a:defRPr/>
            </a:pPr>
            <a:r>
              <a:rPr lang="en-US" sz="1000" dirty="0" smtClean="0">
                <a:solidFill>
                  <a:schemeClr val="bg1"/>
                </a:solidFill>
                <a:latin typeface="Calibri" charset="0"/>
                <a:ea typeface="Calibri" charset="0"/>
                <a:cs typeface="Calibri" charset="0"/>
              </a:rPr>
              <a:t>Sources:  Millan et al</a:t>
            </a:r>
            <a:r>
              <a:rPr lang="en-US" sz="1000" dirty="0">
                <a:solidFill>
                  <a:schemeClr val="bg1"/>
                </a:solidFill>
                <a:latin typeface="Calibri" charset="0"/>
                <a:ea typeface="Calibri" charset="0"/>
                <a:cs typeface="Calibri" charset="0"/>
              </a:rPr>
              <a:t>, ACS Nano </a:t>
            </a:r>
            <a:r>
              <a:rPr lang="en-US" sz="1000" dirty="0" smtClean="0">
                <a:solidFill>
                  <a:schemeClr val="bg1"/>
                </a:solidFill>
                <a:latin typeface="Calibri" charset="0"/>
                <a:ea typeface="Calibri" charset="0"/>
                <a:cs typeface="Calibri" charset="0"/>
              </a:rPr>
              <a:t>2014</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40" y="2345291"/>
            <a:ext cx="3201182" cy="353007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418" y="2381947"/>
            <a:ext cx="2726103" cy="3530072"/>
          </a:xfrm>
          <a:prstGeom prst="rect">
            <a:avLst/>
          </a:prstGeom>
        </p:spPr>
      </p:pic>
      <p:sp>
        <p:nvSpPr>
          <p:cNvPr id="20" name="Rectangle 19"/>
          <p:cNvSpPr/>
          <p:nvPr/>
        </p:nvSpPr>
        <p:spPr>
          <a:xfrm>
            <a:off x="4923609" y="1648648"/>
            <a:ext cx="3645722" cy="62047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dirty="0" smtClean="0">
                <a:solidFill>
                  <a:schemeClr val="bg1"/>
                </a:solidFill>
              </a:rPr>
              <a:t>… </a:t>
            </a:r>
            <a:r>
              <a:rPr lang="en-US" dirty="0" smtClean="0">
                <a:solidFill>
                  <a:schemeClr val="bg1"/>
                </a:solidFill>
              </a:rPr>
              <a:t>increasing in instruction specificity and structure complexity</a:t>
            </a:r>
            <a:endParaRPr lang="en-US" dirty="0">
              <a:solidFill>
                <a:schemeClr val="bg1"/>
              </a:solidFill>
            </a:endParaRPr>
          </a:p>
        </p:txBody>
      </p:sp>
      <p:sp>
        <p:nvSpPr>
          <p:cNvPr id="21" name="Rectangle 20"/>
          <p:cNvSpPr/>
          <p:nvPr/>
        </p:nvSpPr>
        <p:spPr>
          <a:xfrm>
            <a:off x="574670" y="1648648"/>
            <a:ext cx="3645722" cy="62047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Flow chart heuristic to assign interactions</a:t>
            </a:r>
            <a:r>
              <a:rPr lang="is-IS" dirty="0" smtClean="0">
                <a:solidFill>
                  <a:schemeClr val="bg1"/>
                </a:solidFill>
              </a:rPr>
              <a:t>…</a:t>
            </a:r>
            <a:endParaRPr lang="en-US" dirty="0">
              <a:solidFill>
                <a:schemeClr val="bg1"/>
              </a:solidFill>
            </a:endParaRPr>
          </a:p>
        </p:txBody>
      </p:sp>
      <p:sp>
        <p:nvSpPr>
          <p:cNvPr id="22" name="Rectangle 21"/>
          <p:cNvSpPr/>
          <p:nvPr/>
        </p:nvSpPr>
        <p:spPr>
          <a:xfrm>
            <a:off x="-16280" y="5775766"/>
            <a:ext cx="1097280" cy="308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n-US" sz="1200" b="1" dirty="0" smtClean="0">
                <a:solidFill>
                  <a:schemeClr val="tx1"/>
                </a:solidFill>
              </a:rPr>
              <a:t>Citations: </a:t>
            </a:r>
            <a:r>
              <a:rPr lang="en-US" sz="1200" dirty="0" smtClean="0">
                <a:solidFill>
                  <a:schemeClr val="tx1"/>
                </a:solidFill>
              </a:rPr>
              <a:t>41</a:t>
            </a:r>
            <a:endParaRPr lang="en-US" sz="1200" dirty="0">
              <a:solidFill>
                <a:schemeClr val="tx1"/>
              </a:solidFill>
            </a:endParaRPr>
          </a:p>
        </p:txBody>
      </p:sp>
      <p:grpSp>
        <p:nvGrpSpPr>
          <p:cNvPr id="24" name="Group 23"/>
          <p:cNvGrpSpPr/>
          <p:nvPr/>
        </p:nvGrpSpPr>
        <p:grpSpPr>
          <a:xfrm>
            <a:off x="-16280" y="43628"/>
            <a:ext cx="5059480" cy="280450"/>
            <a:chOff x="-16280" y="43628"/>
            <a:chExt cx="5059480" cy="280450"/>
          </a:xfrm>
        </p:grpSpPr>
        <p:sp>
          <p:nvSpPr>
            <p:cNvPr id="25" name="Pentagon 24"/>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26" name="Chevron 25"/>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27" name="Chevron 26"/>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1</a:t>
              </a:r>
              <a:endParaRPr lang="en-US" sz="1000" b="1" dirty="0">
                <a:solidFill>
                  <a:schemeClr val="bg1"/>
                </a:solidFill>
              </a:endParaRPr>
            </a:p>
          </p:txBody>
        </p:sp>
        <p:sp>
          <p:nvSpPr>
            <p:cNvPr id="28" name="Chevron 27"/>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29" name="Chevron 28"/>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0" name="Slide Number Placeholder 6"/>
          <p:cNvSpPr>
            <a:spLocks noGrp="1"/>
          </p:cNvSpPr>
          <p:nvPr>
            <p:ph type="sldNum" sz="quarter" idx="4"/>
          </p:nvPr>
        </p:nvSpPr>
        <p:spPr>
          <a:xfrm>
            <a:off x="8686800" y="5725889"/>
            <a:ext cx="457200" cy="365125"/>
          </a:xfrm>
        </p:spPr>
        <p:txBody>
          <a:bodyPr/>
          <a:lstStyle/>
          <a:p>
            <a:r>
              <a:rPr lang="en-US" dirty="0" smtClean="0"/>
              <a:t>8</a:t>
            </a:r>
            <a:endParaRPr lang="en-US" dirty="0"/>
          </a:p>
        </p:txBody>
      </p:sp>
    </p:spTree>
    <p:extLst>
      <p:ext uri="{BB962C8B-B14F-4D97-AF65-F5344CB8AC3E}">
        <p14:creationId xmlns:p14="http://schemas.microsoft.com/office/powerpoint/2010/main" val="19749664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mutual information in a lock and key pair (specificity)</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766" y="1520431"/>
            <a:ext cx="4321342" cy="4199956"/>
          </a:xfrm>
          <a:prstGeom prst="rect">
            <a:avLst/>
          </a:prstGeom>
        </p:spPr>
      </p:pic>
      <p:grpSp>
        <p:nvGrpSpPr>
          <p:cNvPr id="4" name="Group 3"/>
          <p:cNvGrpSpPr/>
          <p:nvPr/>
        </p:nvGrpSpPr>
        <p:grpSpPr>
          <a:xfrm>
            <a:off x="3501427" y="4971764"/>
            <a:ext cx="5185373" cy="877005"/>
            <a:chOff x="3501427" y="4971764"/>
            <a:chExt cx="5185373" cy="877005"/>
          </a:xfrm>
        </p:grpSpPr>
        <p:sp>
          <p:nvSpPr>
            <p:cNvPr id="42" name="Rounded Rectangle 41"/>
            <p:cNvSpPr/>
            <p:nvPr/>
          </p:nvSpPr>
          <p:spPr>
            <a:xfrm>
              <a:off x="3501427" y="4971764"/>
              <a:ext cx="5185373" cy="877005"/>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3681230" y="5052788"/>
              <a:ext cx="4805680" cy="722978"/>
            </a:xfrm>
            <a:prstGeom prst="rect">
              <a:avLst/>
            </a:prstGeom>
          </p:spPr>
        </p:pic>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083" y="1733598"/>
            <a:ext cx="2265423" cy="3583487"/>
          </a:xfrm>
          <a:prstGeom prst="rect">
            <a:avLst/>
          </a:prstGeom>
        </p:spPr>
      </p:pic>
      <p:sp>
        <p:nvSpPr>
          <p:cNvPr id="26" name="Rectangle 25"/>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lvl="0" indent="-228600" defTabSz="914400">
              <a:defRPr/>
            </a:pPr>
            <a:r>
              <a:rPr lang="en-US" sz="1000" dirty="0" smtClean="0">
                <a:solidFill>
                  <a:schemeClr val="bg1"/>
                </a:solidFill>
                <a:latin typeface="Calibri" charset="0"/>
                <a:ea typeface="Calibri" charset="0"/>
                <a:cs typeface="Calibri" charset="0"/>
              </a:rPr>
              <a:t>Sources:  Huntley et al, PNAS 2016</a:t>
            </a:r>
          </a:p>
        </p:txBody>
      </p:sp>
      <p:sp>
        <p:nvSpPr>
          <p:cNvPr id="27" name="Rectangle 26"/>
          <p:cNvSpPr/>
          <p:nvPr/>
        </p:nvSpPr>
        <p:spPr>
          <a:xfrm>
            <a:off x="-16280" y="5775766"/>
            <a:ext cx="1097280" cy="308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n-US" sz="1200" b="1" dirty="0" smtClean="0">
                <a:solidFill>
                  <a:schemeClr val="tx1"/>
                </a:solidFill>
              </a:rPr>
              <a:t>Citations</a:t>
            </a:r>
            <a:r>
              <a:rPr lang="en-US" sz="1200" b="1" smtClean="0">
                <a:solidFill>
                  <a:schemeClr val="tx1"/>
                </a:solidFill>
              </a:rPr>
              <a:t>: </a:t>
            </a:r>
            <a:r>
              <a:rPr lang="en-US" sz="1200">
                <a:solidFill>
                  <a:schemeClr val="tx1"/>
                </a:solidFill>
              </a:rPr>
              <a:t>7</a:t>
            </a:r>
            <a:endParaRPr lang="en-US" sz="1200" dirty="0">
              <a:solidFill>
                <a:schemeClr val="tx1"/>
              </a:solidFill>
            </a:endParaRPr>
          </a:p>
        </p:txBody>
      </p:sp>
      <p:sp>
        <p:nvSpPr>
          <p:cNvPr id="28" name="Rectangle 27"/>
          <p:cNvSpPr/>
          <p:nvPr/>
        </p:nvSpPr>
        <p:spPr>
          <a:xfrm>
            <a:off x="3509212" y="2532976"/>
            <a:ext cx="712252" cy="3145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chemeClr val="tx1"/>
                </a:solidFill>
              </a:rPr>
              <a:t>Locks:</a:t>
            </a:r>
            <a:endParaRPr lang="en-US" sz="1400" b="1" dirty="0">
              <a:solidFill>
                <a:schemeClr val="tx1"/>
              </a:solidFill>
            </a:endParaRPr>
          </a:p>
        </p:txBody>
      </p:sp>
      <p:sp>
        <p:nvSpPr>
          <p:cNvPr id="29" name="Rectangle 28"/>
          <p:cNvSpPr/>
          <p:nvPr/>
        </p:nvSpPr>
        <p:spPr>
          <a:xfrm>
            <a:off x="3501427" y="2992581"/>
            <a:ext cx="712252" cy="3145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chemeClr val="tx1"/>
                </a:solidFill>
              </a:rPr>
              <a:t>Keys:</a:t>
            </a:r>
            <a:endParaRPr lang="en-US" sz="1400" b="1" dirty="0">
              <a:solidFill>
                <a:schemeClr val="tx1"/>
              </a:solidFill>
            </a:endParaRPr>
          </a:p>
        </p:txBody>
      </p:sp>
      <p:pic>
        <p:nvPicPr>
          <p:cNvPr id="30" name="Picture 29"/>
          <p:cNvPicPr>
            <a:picLocks noChangeAspect="1"/>
          </p:cNvPicPr>
          <p:nvPr/>
        </p:nvPicPr>
        <p:blipFill>
          <a:blip r:embed="rId6"/>
          <a:stretch>
            <a:fillRect/>
          </a:stretch>
        </p:blipFill>
        <p:spPr>
          <a:xfrm>
            <a:off x="4308190" y="2588472"/>
            <a:ext cx="2122904" cy="248839"/>
          </a:xfrm>
          <a:prstGeom prst="rect">
            <a:avLst/>
          </a:prstGeom>
        </p:spPr>
      </p:pic>
      <p:pic>
        <p:nvPicPr>
          <p:cNvPr id="31" name="Picture 30"/>
          <p:cNvPicPr>
            <a:picLocks noChangeAspect="1"/>
          </p:cNvPicPr>
          <p:nvPr/>
        </p:nvPicPr>
        <p:blipFill>
          <a:blip r:embed="rId7"/>
          <a:stretch>
            <a:fillRect/>
          </a:stretch>
        </p:blipFill>
        <p:spPr>
          <a:xfrm>
            <a:off x="4300405" y="3025748"/>
            <a:ext cx="2029590" cy="248839"/>
          </a:xfrm>
          <a:prstGeom prst="rect">
            <a:avLst/>
          </a:prstGeom>
        </p:spPr>
      </p:pic>
      <p:pic>
        <p:nvPicPr>
          <p:cNvPr id="32" name="Picture 31"/>
          <p:cNvPicPr>
            <a:picLocks noChangeAspect="1"/>
          </p:cNvPicPr>
          <p:nvPr/>
        </p:nvPicPr>
        <p:blipFill>
          <a:blip r:embed="rId8"/>
          <a:stretch>
            <a:fillRect/>
          </a:stretch>
        </p:blipFill>
        <p:spPr>
          <a:xfrm>
            <a:off x="1231733" y="5294472"/>
            <a:ext cx="1469182" cy="239609"/>
          </a:xfrm>
          <a:prstGeom prst="rect">
            <a:avLst/>
          </a:prstGeom>
        </p:spPr>
      </p:pic>
      <p:pic>
        <p:nvPicPr>
          <p:cNvPr id="33" name="Picture 32"/>
          <p:cNvPicPr>
            <a:picLocks noChangeAspect="1"/>
          </p:cNvPicPr>
          <p:nvPr/>
        </p:nvPicPr>
        <p:blipFill>
          <a:blip r:embed="rId9"/>
          <a:stretch>
            <a:fillRect/>
          </a:stretch>
        </p:blipFill>
        <p:spPr>
          <a:xfrm>
            <a:off x="6413508" y="4153948"/>
            <a:ext cx="2073402" cy="593447"/>
          </a:xfrm>
          <a:prstGeom prst="rect">
            <a:avLst/>
          </a:prstGeom>
        </p:spPr>
      </p:pic>
      <p:pic>
        <p:nvPicPr>
          <p:cNvPr id="34" name="Picture 33"/>
          <p:cNvPicPr>
            <a:picLocks noChangeAspect="1"/>
          </p:cNvPicPr>
          <p:nvPr/>
        </p:nvPicPr>
        <p:blipFill>
          <a:blip r:embed="rId10"/>
          <a:stretch>
            <a:fillRect/>
          </a:stretch>
        </p:blipFill>
        <p:spPr>
          <a:xfrm>
            <a:off x="6877311" y="3552638"/>
            <a:ext cx="572898" cy="275288"/>
          </a:xfrm>
          <a:prstGeom prst="rect">
            <a:avLst/>
          </a:prstGeom>
        </p:spPr>
      </p:pic>
      <p:sp>
        <p:nvSpPr>
          <p:cNvPr id="35" name="Rectangle 34"/>
          <p:cNvSpPr/>
          <p:nvPr/>
        </p:nvSpPr>
        <p:spPr>
          <a:xfrm>
            <a:off x="3509212" y="3493471"/>
            <a:ext cx="3156764" cy="39362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smtClean="0">
                <a:solidFill>
                  <a:schemeClr val="tx1"/>
                </a:solidFill>
              </a:rPr>
              <a:t>Probability of </a:t>
            </a:r>
            <a:r>
              <a:rPr lang="en-US" sz="1400" b="1" dirty="0" smtClean="0">
                <a:solidFill>
                  <a:schemeClr val="tx1"/>
                </a:solidFill>
              </a:rPr>
              <a:t>seeing </a:t>
            </a:r>
            <a:r>
              <a:rPr lang="en-US" sz="1400" b="1" i="1" dirty="0">
                <a:solidFill>
                  <a:schemeClr val="tx1"/>
                </a:solidFill>
              </a:rPr>
              <a:t>x</a:t>
            </a:r>
            <a:r>
              <a:rPr lang="en-US" sz="1400" b="1" i="1" baseline="-25000" dirty="0">
                <a:solidFill>
                  <a:schemeClr val="tx1"/>
                </a:solidFill>
              </a:rPr>
              <a:t>i</a:t>
            </a:r>
            <a:r>
              <a:rPr lang="en-US" sz="1400" b="1" dirty="0" smtClean="0">
                <a:solidFill>
                  <a:schemeClr val="tx1"/>
                </a:solidFill>
              </a:rPr>
              <a:t> in a bound pair:</a:t>
            </a:r>
            <a:endParaRPr lang="en-US" sz="1400" b="1" dirty="0">
              <a:solidFill>
                <a:schemeClr val="tx1"/>
              </a:solidFill>
            </a:endParaRPr>
          </a:p>
        </p:txBody>
      </p:sp>
      <p:sp>
        <p:nvSpPr>
          <p:cNvPr id="40" name="Rectangle 39"/>
          <p:cNvSpPr/>
          <p:nvPr/>
        </p:nvSpPr>
        <p:spPr>
          <a:xfrm>
            <a:off x="3513082" y="1717565"/>
            <a:ext cx="5260528" cy="62047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How predictive is the identity of a lock </a:t>
            </a:r>
            <a:r>
              <a:rPr lang="en-US" i="1" dirty="0" smtClean="0">
                <a:solidFill>
                  <a:schemeClr val="bg1"/>
                </a:solidFill>
              </a:rPr>
              <a:t>x</a:t>
            </a:r>
            <a:r>
              <a:rPr lang="en-US" i="1" baseline="-25000" dirty="0" smtClean="0">
                <a:solidFill>
                  <a:schemeClr val="bg1"/>
                </a:solidFill>
              </a:rPr>
              <a:t>i</a:t>
            </a:r>
            <a:r>
              <a:rPr lang="en-US" dirty="0" smtClean="0">
                <a:solidFill>
                  <a:schemeClr val="bg1"/>
                </a:solidFill>
              </a:rPr>
              <a:t> </a:t>
            </a:r>
            <a:r>
              <a:rPr lang="en-US" dirty="0">
                <a:solidFill>
                  <a:schemeClr val="bg1"/>
                </a:solidFill>
              </a:rPr>
              <a:t>to the identity of a key </a:t>
            </a:r>
            <a:r>
              <a:rPr lang="en-US" i="1" dirty="0" err="1" smtClean="0">
                <a:solidFill>
                  <a:schemeClr val="bg1"/>
                </a:solidFill>
              </a:rPr>
              <a:t>y</a:t>
            </a:r>
            <a:r>
              <a:rPr lang="en-US" i="1" baseline="-25000" dirty="0" err="1" smtClean="0">
                <a:solidFill>
                  <a:schemeClr val="bg1"/>
                </a:solidFill>
              </a:rPr>
              <a:t>j</a:t>
            </a:r>
            <a:r>
              <a:rPr lang="en-US" dirty="0" smtClean="0">
                <a:solidFill>
                  <a:schemeClr val="bg1"/>
                </a:solidFill>
              </a:rPr>
              <a:t> </a:t>
            </a:r>
            <a:r>
              <a:rPr lang="en-US" dirty="0">
                <a:solidFill>
                  <a:schemeClr val="bg1"/>
                </a:solidFill>
              </a:rPr>
              <a:t>found bound to it?</a:t>
            </a:r>
          </a:p>
        </p:txBody>
      </p:sp>
      <p:sp>
        <p:nvSpPr>
          <p:cNvPr id="41" name="Rectangle 40"/>
          <p:cNvSpPr/>
          <p:nvPr/>
        </p:nvSpPr>
        <p:spPr>
          <a:xfrm>
            <a:off x="3509212" y="4097565"/>
            <a:ext cx="2579072" cy="39362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chemeClr val="tx1"/>
                </a:solidFill>
              </a:rPr>
              <a:t>Probability of bound pair x</a:t>
            </a:r>
            <a:r>
              <a:rPr lang="en-US" sz="1400" b="1" baseline="-25000" dirty="0" smtClean="0">
                <a:solidFill>
                  <a:schemeClr val="tx1"/>
                </a:solidFill>
              </a:rPr>
              <a:t>i</a:t>
            </a:r>
            <a:r>
              <a:rPr lang="en-US" sz="1400" b="1" dirty="0" smtClean="0">
                <a:solidFill>
                  <a:schemeClr val="tx1"/>
                </a:solidFill>
              </a:rPr>
              <a:t>, </a:t>
            </a:r>
            <a:r>
              <a:rPr lang="en-US" sz="1400" b="1" dirty="0" err="1" smtClean="0">
                <a:solidFill>
                  <a:schemeClr val="tx1"/>
                </a:solidFill>
              </a:rPr>
              <a:t>y</a:t>
            </a:r>
            <a:r>
              <a:rPr lang="en-US" sz="1400" b="1" baseline="-25000" dirty="0" err="1" smtClean="0">
                <a:solidFill>
                  <a:schemeClr val="tx1"/>
                </a:solidFill>
              </a:rPr>
              <a:t>j</a:t>
            </a:r>
            <a:r>
              <a:rPr lang="en-US" sz="1400" b="1" dirty="0" smtClean="0">
                <a:solidFill>
                  <a:schemeClr val="tx1"/>
                </a:solidFill>
              </a:rPr>
              <a:t>:</a:t>
            </a:r>
            <a:endParaRPr lang="en-US" sz="1400" b="1" dirty="0">
              <a:solidFill>
                <a:schemeClr val="tx1"/>
              </a:solidFill>
            </a:endParaRPr>
          </a:p>
        </p:txBody>
      </p:sp>
      <p:grpSp>
        <p:nvGrpSpPr>
          <p:cNvPr id="36" name="Group 35"/>
          <p:cNvGrpSpPr/>
          <p:nvPr/>
        </p:nvGrpSpPr>
        <p:grpSpPr>
          <a:xfrm>
            <a:off x="-16280" y="43628"/>
            <a:ext cx="5059480" cy="280450"/>
            <a:chOff x="-16280" y="43628"/>
            <a:chExt cx="5059480" cy="280450"/>
          </a:xfrm>
        </p:grpSpPr>
        <p:sp>
          <p:nvSpPr>
            <p:cNvPr id="39" name="Pentagon 38"/>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43" name="Chevron 42"/>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44" name="Chevron 43"/>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1</a:t>
              </a:r>
              <a:endParaRPr lang="en-US" sz="1000" b="1" dirty="0">
                <a:solidFill>
                  <a:schemeClr val="bg1"/>
                </a:solidFill>
              </a:endParaRPr>
            </a:p>
          </p:txBody>
        </p:sp>
        <p:sp>
          <p:nvSpPr>
            <p:cNvPr id="45" name="Chevron 44"/>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46" name="Chevron 45"/>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47" name="Slide Number Placeholder 6"/>
          <p:cNvSpPr>
            <a:spLocks noGrp="1"/>
          </p:cNvSpPr>
          <p:nvPr>
            <p:ph type="sldNum" sz="quarter" idx="4"/>
          </p:nvPr>
        </p:nvSpPr>
        <p:spPr>
          <a:xfrm>
            <a:off x="8686800" y="5725889"/>
            <a:ext cx="457200" cy="365125"/>
          </a:xfrm>
        </p:spPr>
        <p:txBody>
          <a:bodyPr/>
          <a:lstStyle/>
          <a:p>
            <a:r>
              <a:rPr lang="en-US" dirty="0" smtClean="0"/>
              <a:t>9</a:t>
            </a:r>
            <a:endParaRPr lang="en-US" dirty="0"/>
          </a:p>
        </p:txBody>
      </p:sp>
    </p:spTree>
    <p:extLst>
      <p:ext uri="{BB962C8B-B14F-4D97-AF65-F5344CB8AC3E}">
        <p14:creationId xmlns:p14="http://schemas.microsoft.com/office/powerpoint/2010/main" val="208415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5"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primer on information theory</a:t>
            </a:r>
            <a:endParaRPr lang="en-US" dirty="0"/>
          </a:p>
        </p:txBody>
      </p:sp>
      <p:grpSp>
        <p:nvGrpSpPr>
          <p:cNvPr id="12" name="Group 11"/>
          <p:cNvGrpSpPr/>
          <p:nvPr/>
        </p:nvGrpSpPr>
        <p:grpSpPr>
          <a:xfrm>
            <a:off x="3079733" y="2415552"/>
            <a:ext cx="5186443" cy="665977"/>
            <a:chOff x="2559974" y="2145808"/>
            <a:chExt cx="5186443" cy="665977"/>
          </a:xfrm>
        </p:grpSpPr>
        <p:sp>
          <p:nvSpPr>
            <p:cNvPr id="8" name="Rectangle 7"/>
            <p:cNvSpPr/>
            <p:nvPr/>
          </p:nvSpPr>
          <p:spPr>
            <a:xfrm>
              <a:off x="3585921" y="2254563"/>
              <a:ext cx="1854446" cy="557222"/>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Channel</a:t>
              </a:r>
            </a:p>
            <a:p>
              <a:pPr algn="ctr"/>
              <a:r>
                <a:rPr lang="en-US" sz="1000" dirty="0" smtClean="0"/>
                <a:t>(noise)</a:t>
              </a:r>
              <a:endParaRPr lang="en-US" sz="1000" dirty="0"/>
            </a:p>
          </p:txBody>
        </p:sp>
        <p:cxnSp>
          <p:nvCxnSpPr>
            <p:cNvPr id="10" name="Straight Arrow Connector 9"/>
            <p:cNvCxnSpPr>
              <a:stCxn id="8" idx="3"/>
            </p:cNvCxnSpPr>
            <p:nvPr/>
          </p:nvCxnSpPr>
          <p:spPr>
            <a:xfrm>
              <a:off x="5440367" y="2533174"/>
              <a:ext cx="88696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endCxn id="8" idx="1"/>
            </p:cNvCxnSpPr>
            <p:nvPr/>
          </p:nvCxnSpPr>
          <p:spPr>
            <a:xfrm>
              <a:off x="2646241" y="2533174"/>
              <a:ext cx="93968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2559974" y="2162545"/>
              <a:ext cx="887893" cy="279127"/>
            </a:xfrm>
            <a:prstGeom prst="rect">
              <a:avLst/>
            </a:prstGeom>
            <a:solidFill>
              <a:schemeClr val="accent1">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dirty="0" smtClean="0"/>
                <a:t>Input </a:t>
              </a:r>
              <a:r>
                <a:rPr lang="en-US" i="1" dirty="0" smtClean="0"/>
                <a:t>x</a:t>
              </a:r>
              <a:r>
                <a:rPr lang="en-US" i="1" baseline="-25000" dirty="0" smtClean="0"/>
                <a:t>i</a:t>
              </a:r>
              <a:endParaRPr lang="en-US" i="1" baseline="-25000" dirty="0"/>
            </a:p>
          </p:txBody>
        </p:sp>
        <p:sp>
          <p:nvSpPr>
            <p:cNvPr id="34" name="Rectangle 33"/>
            <p:cNvSpPr/>
            <p:nvPr/>
          </p:nvSpPr>
          <p:spPr>
            <a:xfrm>
              <a:off x="5564969" y="2145808"/>
              <a:ext cx="2181448" cy="279127"/>
            </a:xfrm>
            <a:prstGeom prst="rect">
              <a:avLst/>
            </a:prstGeom>
            <a:solidFill>
              <a:schemeClr val="tx2">
                <a:lumMod val="25000"/>
                <a:lumOff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dirty="0" smtClean="0"/>
                <a:t>Output </a:t>
              </a:r>
              <a:r>
                <a:rPr lang="en-US" i="1" dirty="0" err="1" smtClean="0"/>
                <a:t>y</a:t>
              </a:r>
              <a:r>
                <a:rPr lang="en-US" i="1" baseline="-25000" dirty="0" err="1" smtClean="0"/>
                <a:t>j</a:t>
              </a:r>
              <a:r>
                <a:rPr lang="en-US" dirty="0" smtClean="0"/>
                <a:t> = </a:t>
              </a:r>
              <a:r>
                <a:rPr lang="en-US" i="1" dirty="0" smtClean="0"/>
                <a:t>x</a:t>
              </a:r>
              <a:r>
                <a:rPr lang="en-US" i="1" baseline="-25000" dirty="0" smtClean="0"/>
                <a:t>i</a:t>
              </a:r>
              <a:r>
                <a:rPr lang="en-US" i="1" dirty="0" smtClean="0"/>
                <a:t> </a:t>
              </a:r>
              <a:r>
                <a:rPr lang="en-US" dirty="0" smtClean="0"/>
                <a:t>+ noise</a:t>
              </a:r>
              <a:endParaRPr lang="en-US" i="1" dirty="0"/>
            </a:p>
          </p:txBody>
        </p:sp>
      </p:grpSp>
      <p:pic>
        <p:nvPicPr>
          <p:cNvPr id="35" name="Picture 34"/>
          <p:cNvPicPr>
            <a:picLocks noChangeAspect="1"/>
          </p:cNvPicPr>
          <p:nvPr/>
        </p:nvPicPr>
        <p:blipFill>
          <a:blip r:embed="rId3"/>
          <a:stretch>
            <a:fillRect/>
          </a:stretch>
        </p:blipFill>
        <p:spPr>
          <a:xfrm>
            <a:off x="3211085" y="1640018"/>
            <a:ext cx="4026491" cy="651124"/>
          </a:xfrm>
          <a:prstGeom prst="rect">
            <a:avLst/>
          </a:prstGeom>
        </p:spPr>
      </p:pic>
      <p:grpSp>
        <p:nvGrpSpPr>
          <p:cNvPr id="51" name="Group 50"/>
          <p:cNvGrpSpPr/>
          <p:nvPr/>
        </p:nvGrpSpPr>
        <p:grpSpPr>
          <a:xfrm>
            <a:off x="596676" y="3308761"/>
            <a:ext cx="6783047" cy="744447"/>
            <a:chOff x="596676" y="3308762"/>
            <a:chExt cx="6783047" cy="685944"/>
          </a:xfrm>
        </p:grpSpPr>
        <p:sp>
          <p:nvSpPr>
            <p:cNvPr id="36" name="Rectangle 35"/>
            <p:cNvSpPr/>
            <p:nvPr/>
          </p:nvSpPr>
          <p:spPr>
            <a:xfrm>
              <a:off x="596676" y="3308762"/>
              <a:ext cx="1828725" cy="685944"/>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Communication theory</a:t>
              </a:r>
            </a:p>
            <a:p>
              <a:pPr algn="ctr"/>
              <a:r>
                <a:rPr lang="en-US" sz="1000" i="1" dirty="0" smtClean="0"/>
                <a:t>Claude Shannon</a:t>
              </a:r>
              <a:endParaRPr lang="en-US" sz="1000" i="1" dirty="0"/>
            </a:p>
          </p:txBody>
        </p:sp>
        <p:sp>
          <p:nvSpPr>
            <p:cNvPr id="37" name="Rectangle 36"/>
            <p:cNvSpPr/>
            <p:nvPr/>
          </p:nvSpPr>
          <p:spPr>
            <a:xfrm>
              <a:off x="2781484" y="3308762"/>
              <a:ext cx="1295358" cy="685944"/>
            </a:xfrm>
            <a:prstGeom prst="rect">
              <a:avLst/>
            </a:prstGeom>
            <a:solidFill>
              <a:schemeClr val="accent1">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Encoded message</a:t>
              </a:r>
              <a:endParaRPr lang="en-US" sz="1400" dirty="0"/>
            </a:p>
          </p:txBody>
        </p:sp>
        <p:sp>
          <p:nvSpPr>
            <p:cNvPr id="38" name="Rectangle 37"/>
            <p:cNvSpPr/>
            <p:nvPr/>
          </p:nvSpPr>
          <p:spPr>
            <a:xfrm>
              <a:off x="6084365" y="3308762"/>
              <a:ext cx="1295358" cy="685944"/>
            </a:xfrm>
            <a:prstGeom prst="rect">
              <a:avLst/>
            </a:prstGeom>
            <a:solidFill>
              <a:schemeClr val="tx2">
                <a:lumMod val="25000"/>
                <a:lumOff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Received message</a:t>
              </a:r>
              <a:endParaRPr lang="en-US" sz="1400" dirty="0"/>
            </a:p>
          </p:txBody>
        </p:sp>
        <p:sp>
          <p:nvSpPr>
            <p:cNvPr id="39" name="Rectangle 38"/>
            <p:cNvSpPr/>
            <p:nvPr/>
          </p:nvSpPr>
          <p:spPr>
            <a:xfrm>
              <a:off x="4432925" y="3308762"/>
              <a:ext cx="1295358" cy="685944"/>
            </a:xfrm>
            <a:prstGeom prst="rect">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Noise</a:t>
              </a:r>
              <a:endParaRPr lang="en-US" sz="1400" dirty="0"/>
            </a:p>
          </p:txBody>
        </p:sp>
      </p:grpSp>
      <p:grpSp>
        <p:nvGrpSpPr>
          <p:cNvPr id="52" name="Group 51"/>
          <p:cNvGrpSpPr/>
          <p:nvPr/>
        </p:nvGrpSpPr>
        <p:grpSpPr>
          <a:xfrm>
            <a:off x="596676" y="4203664"/>
            <a:ext cx="6783047" cy="744447"/>
            <a:chOff x="596676" y="4130528"/>
            <a:chExt cx="6783047" cy="685944"/>
          </a:xfrm>
        </p:grpSpPr>
        <p:sp>
          <p:nvSpPr>
            <p:cNvPr id="41" name="Rectangle 40"/>
            <p:cNvSpPr/>
            <p:nvPr/>
          </p:nvSpPr>
          <p:spPr>
            <a:xfrm>
              <a:off x="596676" y="4130528"/>
              <a:ext cx="1828725" cy="685944"/>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Bond specificity</a:t>
              </a:r>
            </a:p>
            <a:p>
              <a:pPr algn="ctr"/>
              <a:r>
                <a:rPr lang="en-US" sz="1000" i="1" dirty="0" smtClean="0"/>
                <a:t>Huntley et al., PNAS 2016</a:t>
              </a:r>
              <a:endParaRPr lang="en-US" sz="1000" i="1" dirty="0"/>
            </a:p>
          </p:txBody>
        </p:sp>
        <p:sp>
          <p:nvSpPr>
            <p:cNvPr id="42" name="Rectangle 41"/>
            <p:cNvSpPr/>
            <p:nvPr/>
          </p:nvSpPr>
          <p:spPr>
            <a:xfrm>
              <a:off x="2781484" y="4130528"/>
              <a:ext cx="1295358" cy="685944"/>
            </a:xfrm>
            <a:prstGeom prst="rect">
              <a:avLst/>
            </a:prstGeom>
            <a:solidFill>
              <a:schemeClr val="accent1">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Identity of lock</a:t>
              </a:r>
              <a:endParaRPr lang="en-US" sz="1400" dirty="0"/>
            </a:p>
          </p:txBody>
        </p:sp>
        <p:sp>
          <p:nvSpPr>
            <p:cNvPr id="43" name="Rectangle 42"/>
            <p:cNvSpPr/>
            <p:nvPr/>
          </p:nvSpPr>
          <p:spPr>
            <a:xfrm>
              <a:off x="6084365" y="4130528"/>
              <a:ext cx="1295358" cy="685944"/>
            </a:xfrm>
            <a:prstGeom prst="rect">
              <a:avLst/>
            </a:prstGeom>
            <a:solidFill>
              <a:schemeClr val="tx2">
                <a:lumMod val="25000"/>
                <a:lumOff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Identity of key</a:t>
              </a:r>
              <a:endParaRPr lang="en-US" sz="1400" dirty="0"/>
            </a:p>
          </p:txBody>
        </p:sp>
        <p:sp>
          <p:nvSpPr>
            <p:cNvPr id="44" name="Rectangle 43"/>
            <p:cNvSpPr/>
            <p:nvPr/>
          </p:nvSpPr>
          <p:spPr>
            <a:xfrm>
              <a:off x="4432925" y="4130528"/>
              <a:ext cx="1295358" cy="685944"/>
            </a:xfrm>
            <a:prstGeom prst="rect">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Thermal fluctuations</a:t>
              </a:r>
              <a:endParaRPr lang="en-US" sz="1400" dirty="0"/>
            </a:p>
          </p:txBody>
        </p:sp>
      </p:grpSp>
      <p:grpSp>
        <p:nvGrpSpPr>
          <p:cNvPr id="53" name="Group 52"/>
          <p:cNvGrpSpPr/>
          <p:nvPr/>
        </p:nvGrpSpPr>
        <p:grpSpPr>
          <a:xfrm>
            <a:off x="596676" y="5098568"/>
            <a:ext cx="6783047" cy="744447"/>
            <a:chOff x="596676" y="5043704"/>
            <a:chExt cx="6783047" cy="744447"/>
          </a:xfrm>
        </p:grpSpPr>
        <p:sp>
          <p:nvSpPr>
            <p:cNvPr id="46" name="Rectangle 45"/>
            <p:cNvSpPr/>
            <p:nvPr/>
          </p:nvSpPr>
          <p:spPr>
            <a:xfrm>
              <a:off x="596676" y="5043704"/>
              <a:ext cx="1828725" cy="744447"/>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Self-assembly pathway</a:t>
              </a:r>
            </a:p>
            <a:p>
              <a:pPr algn="ctr"/>
              <a:r>
                <a:rPr lang="en-US" sz="1000" i="1" dirty="0" smtClean="0"/>
                <a:t>Proposed work</a:t>
              </a:r>
              <a:endParaRPr lang="en-US" sz="1000" i="1" dirty="0"/>
            </a:p>
          </p:txBody>
        </p:sp>
        <p:sp>
          <p:nvSpPr>
            <p:cNvPr id="47" name="Rectangle 46"/>
            <p:cNvSpPr/>
            <p:nvPr/>
          </p:nvSpPr>
          <p:spPr>
            <a:xfrm>
              <a:off x="2781484" y="5043704"/>
              <a:ext cx="1295358" cy="744447"/>
            </a:xfrm>
            <a:prstGeom prst="rect">
              <a:avLst/>
            </a:prstGeom>
            <a:solidFill>
              <a:schemeClr val="accent1">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Presence of bond x</a:t>
              </a:r>
              <a:r>
                <a:rPr lang="en-US" sz="1400" baseline="-25000" dirty="0" smtClean="0"/>
                <a:t>i</a:t>
              </a:r>
              <a:endParaRPr lang="en-US" sz="1400" dirty="0"/>
            </a:p>
          </p:txBody>
        </p:sp>
        <p:sp>
          <p:nvSpPr>
            <p:cNvPr id="48" name="Rectangle 47"/>
            <p:cNvSpPr/>
            <p:nvPr/>
          </p:nvSpPr>
          <p:spPr>
            <a:xfrm>
              <a:off x="6084365" y="5043704"/>
              <a:ext cx="1295358" cy="744447"/>
            </a:xfrm>
            <a:prstGeom prst="rect">
              <a:avLst/>
            </a:prstGeom>
            <a:solidFill>
              <a:schemeClr val="tx2">
                <a:lumMod val="25000"/>
                <a:lumOff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Yield of net </a:t>
              </a:r>
              <a:r>
                <a:rPr lang="en-US" sz="1400" dirty="0" err="1" smtClean="0"/>
                <a:t>y</a:t>
              </a:r>
              <a:r>
                <a:rPr lang="en-US" sz="1400" baseline="-25000" dirty="0" err="1" smtClean="0"/>
                <a:t>j</a:t>
              </a:r>
              <a:r>
                <a:rPr lang="en-US" sz="1400" dirty="0" smtClean="0"/>
                <a:t> into target structure</a:t>
              </a:r>
              <a:endParaRPr lang="en-US" sz="1400" dirty="0"/>
            </a:p>
          </p:txBody>
        </p:sp>
        <p:sp>
          <p:nvSpPr>
            <p:cNvPr id="49" name="Rectangle 48"/>
            <p:cNvSpPr/>
            <p:nvPr/>
          </p:nvSpPr>
          <p:spPr>
            <a:xfrm>
              <a:off x="4432925" y="5043704"/>
              <a:ext cx="1295358" cy="744447"/>
            </a:xfrm>
            <a:prstGeom prst="rect">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Thermal fluctuations</a:t>
              </a:r>
              <a:endParaRPr lang="en-US" sz="1400" dirty="0"/>
            </a:p>
          </p:txBody>
        </p:sp>
      </p:grpSp>
      <p:cxnSp>
        <p:nvCxnSpPr>
          <p:cNvPr id="54" name="Straight Connector 53"/>
          <p:cNvCxnSpPr/>
          <p:nvPr/>
        </p:nvCxnSpPr>
        <p:spPr>
          <a:xfrm flipV="1">
            <a:off x="596676" y="4128436"/>
            <a:ext cx="6783047" cy="0"/>
          </a:xfrm>
          <a:prstGeom prst="line">
            <a:avLst/>
          </a:prstGeom>
          <a:ln w="952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96676" y="5023339"/>
            <a:ext cx="6783047" cy="0"/>
          </a:xfrm>
          <a:prstGeom prst="line">
            <a:avLst/>
          </a:prstGeom>
          <a:ln w="952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16280" y="43628"/>
            <a:ext cx="5059480" cy="280450"/>
            <a:chOff x="-16280" y="43628"/>
            <a:chExt cx="5059480" cy="280450"/>
          </a:xfrm>
        </p:grpSpPr>
        <p:sp>
          <p:nvSpPr>
            <p:cNvPr id="58" name="Pentagon 57"/>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59" name="Chevron 58"/>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60" name="Chevron 59"/>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1</a:t>
              </a:r>
              <a:endParaRPr lang="en-US" sz="1000" b="1" dirty="0">
                <a:solidFill>
                  <a:schemeClr val="bg1"/>
                </a:solidFill>
              </a:endParaRPr>
            </a:p>
          </p:txBody>
        </p:sp>
        <p:sp>
          <p:nvSpPr>
            <p:cNvPr id="61" name="Chevron 60"/>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62" name="Chevron 61"/>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63" name="Slide Number Placeholder 6"/>
          <p:cNvSpPr>
            <a:spLocks noGrp="1"/>
          </p:cNvSpPr>
          <p:nvPr>
            <p:ph type="sldNum" sz="quarter" idx="4"/>
          </p:nvPr>
        </p:nvSpPr>
        <p:spPr>
          <a:xfrm>
            <a:off x="8686800" y="5725889"/>
            <a:ext cx="457200" cy="365125"/>
          </a:xfrm>
        </p:spPr>
        <p:txBody>
          <a:bodyPr/>
          <a:lstStyle/>
          <a:p>
            <a:r>
              <a:rPr lang="en-US" dirty="0" smtClean="0"/>
              <a:t>10</a:t>
            </a:r>
            <a:endParaRPr lang="en-US" dirty="0"/>
          </a:p>
        </p:txBody>
      </p:sp>
    </p:spTree>
    <p:extLst>
      <p:ext uri="{BB962C8B-B14F-4D97-AF65-F5344CB8AC3E}">
        <p14:creationId xmlns:p14="http://schemas.microsoft.com/office/powerpoint/2010/main" val="159617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Task 1&amp;2</a:t>
            </a:r>
            <a:r>
              <a:rPr lang="en-US" dirty="0" smtClean="0"/>
              <a:t>: Use transition pathways to measure which bonds are “most critical”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6484" y="4590255"/>
            <a:ext cx="4952985" cy="1692269"/>
          </a:xfrm>
          <a:prstGeom prst="rect">
            <a:avLst/>
          </a:prstGeom>
        </p:spPr>
      </p:pic>
      <p:sp>
        <p:nvSpPr>
          <p:cNvPr id="14" name="Rounded Rectangle 13"/>
          <p:cNvSpPr/>
          <p:nvPr/>
        </p:nvSpPr>
        <p:spPr>
          <a:xfrm>
            <a:off x="6659078" y="3658788"/>
            <a:ext cx="2179890" cy="1452877"/>
          </a:xfrm>
          <a:prstGeom prst="roundRect">
            <a:avLst/>
          </a:prstGeom>
          <a:solidFill>
            <a:schemeClr val="accent2">
              <a:lumMod val="20000"/>
              <a:lumOff val="80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smtClean="0">
                <a:solidFill>
                  <a:schemeClr val="tx1"/>
                </a:solidFill>
              </a:rPr>
              <a:t>Hypothesis</a:t>
            </a:r>
          </a:p>
          <a:p>
            <a:r>
              <a:rPr lang="en-US" sz="1400" dirty="0" smtClean="0">
                <a:solidFill>
                  <a:schemeClr val="tx1"/>
                </a:solidFill>
              </a:rPr>
              <a:t>“Most critical bonds” are those with the highest mutual information to the target state</a:t>
            </a:r>
            <a:endParaRPr lang="en-US" sz="1400" dirty="0">
              <a:solidFill>
                <a:schemeClr val="tx1"/>
              </a:solidFill>
            </a:endParaRPr>
          </a:p>
        </p:txBody>
      </p:sp>
      <p:sp>
        <p:nvSpPr>
          <p:cNvPr id="15" name="Rectangle 14"/>
          <p:cNvSpPr/>
          <p:nvPr/>
        </p:nvSpPr>
        <p:spPr>
          <a:xfrm>
            <a:off x="254643" y="1654105"/>
            <a:ext cx="2640349" cy="4685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Enumerate states</a:t>
            </a:r>
            <a:endParaRPr lang="en-US" dirty="0">
              <a:solidFill>
                <a:schemeClr val="bg1"/>
              </a:solidFill>
            </a:endParaRPr>
          </a:p>
        </p:txBody>
      </p:sp>
      <p:sp>
        <p:nvSpPr>
          <p:cNvPr id="16" name="Rectangle 15"/>
          <p:cNvSpPr/>
          <p:nvPr/>
        </p:nvSpPr>
        <p:spPr>
          <a:xfrm>
            <a:off x="3129441" y="1654105"/>
            <a:ext cx="2875333" cy="4685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bg1"/>
                </a:solidFill>
              </a:rPr>
              <a:t>Measure probabilities</a:t>
            </a:r>
            <a:endParaRPr lang="en-US" dirty="0">
              <a:solidFill>
                <a:schemeClr val="bg1"/>
              </a:solidFill>
            </a:endParaRPr>
          </a:p>
        </p:txBody>
      </p:sp>
      <p:sp>
        <p:nvSpPr>
          <p:cNvPr id="126" name="Triangle 125"/>
          <p:cNvSpPr/>
          <p:nvPr/>
        </p:nvSpPr>
        <p:spPr>
          <a:xfrm rot="5400000">
            <a:off x="4417526" y="3932758"/>
            <a:ext cx="3680872" cy="286551"/>
          </a:xfrm>
          <a:prstGeom prst="triangle">
            <a:avLst>
              <a:gd name="adj" fmla="val 50757"/>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Rectangle 126"/>
          <p:cNvSpPr/>
          <p:nvPr/>
        </p:nvSpPr>
        <p:spPr>
          <a:xfrm>
            <a:off x="6467870" y="1654105"/>
            <a:ext cx="2479273" cy="4685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Define critical bonds</a:t>
            </a:r>
            <a:endParaRPr lang="en-US" dirty="0">
              <a:solidFill>
                <a:schemeClr val="bg1"/>
              </a:solidFill>
            </a:endParaRPr>
          </a:p>
        </p:txBody>
      </p:sp>
      <p:pic>
        <p:nvPicPr>
          <p:cNvPr id="128" name="Picture 127"/>
          <p:cNvPicPr>
            <a:picLocks noChangeAspect="1"/>
          </p:cNvPicPr>
          <p:nvPr/>
        </p:nvPicPr>
        <p:blipFill>
          <a:blip r:embed="rId4"/>
          <a:stretch>
            <a:fillRect/>
          </a:stretch>
        </p:blipFill>
        <p:spPr>
          <a:xfrm>
            <a:off x="6528183" y="2946968"/>
            <a:ext cx="2360478" cy="381713"/>
          </a:xfrm>
          <a:prstGeom prst="rect">
            <a:avLst/>
          </a:prstGeom>
        </p:spPr>
      </p:pic>
      <p:sp>
        <p:nvSpPr>
          <p:cNvPr id="129" name="Rectangle 128"/>
          <p:cNvSpPr/>
          <p:nvPr/>
        </p:nvSpPr>
        <p:spPr>
          <a:xfrm>
            <a:off x="6460148" y="2321410"/>
            <a:ext cx="2486995" cy="48127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R="0" lvl="0" defTabSz="914400" eaLnBrk="1" fontAlgn="auto" latinLnBrk="0" hangingPunct="1">
              <a:lnSpc>
                <a:spcPct val="100000"/>
              </a:lnSpc>
              <a:spcBef>
                <a:spcPts val="0"/>
              </a:spcBef>
              <a:spcAft>
                <a:spcPts val="0"/>
              </a:spcAft>
              <a:buClrTx/>
              <a:buSzTx/>
              <a:tabLst/>
              <a:defRPr/>
            </a:pPr>
            <a:r>
              <a:rPr lang="en-US" sz="1200" dirty="0" smtClean="0">
                <a:solidFill>
                  <a:schemeClr val="tx1"/>
                </a:solidFill>
              </a:rPr>
              <a:t>Define mutual information between each bond and target structure</a:t>
            </a:r>
            <a:endParaRPr lang="en-US" sz="1200" dirty="0">
              <a:solidFill>
                <a:schemeClr val="tx1"/>
              </a:solidFill>
            </a:endParaRPr>
          </a:p>
        </p:txBody>
      </p:sp>
      <p:grpSp>
        <p:nvGrpSpPr>
          <p:cNvPr id="24" name="Group 23"/>
          <p:cNvGrpSpPr/>
          <p:nvPr/>
        </p:nvGrpSpPr>
        <p:grpSpPr>
          <a:xfrm>
            <a:off x="232535" y="3559191"/>
            <a:ext cx="5776664" cy="1251655"/>
            <a:chOff x="232535" y="2215752"/>
            <a:chExt cx="5776664" cy="1251655"/>
          </a:xfrm>
        </p:grpSpPr>
        <p:sp>
          <p:nvSpPr>
            <p:cNvPr id="130" name="Rounded Rectangle 129"/>
            <p:cNvSpPr/>
            <p:nvPr/>
          </p:nvSpPr>
          <p:spPr>
            <a:xfrm>
              <a:off x="232535" y="2215752"/>
              <a:ext cx="5776664" cy="1251655"/>
            </a:xfrm>
            <a:prstGeom prst="round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grpSp>
          <p:nvGrpSpPr>
            <p:cNvPr id="3" name="Group 2"/>
            <p:cNvGrpSpPr/>
            <p:nvPr/>
          </p:nvGrpSpPr>
          <p:grpSpPr>
            <a:xfrm>
              <a:off x="322515" y="2360137"/>
              <a:ext cx="2230323" cy="1008605"/>
              <a:chOff x="387750" y="4245319"/>
              <a:chExt cx="2230323" cy="1008605"/>
            </a:xfrm>
          </p:grpSpPr>
          <p:pic>
            <p:nvPicPr>
              <p:cNvPr id="83" name="Picture 82"/>
              <p:cNvPicPr>
                <a:picLocks noChangeAspect="1"/>
              </p:cNvPicPr>
              <p:nvPr/>
            </p:nvPicPr>
            <p:blipFill>
              <a:blip r:embed="rId5"/>
              <a:stretch>
                <a:fillRect/>
              </a:stretch>
            </p:blipFill>
            <p:spPr>
              <a:xfrm>
                <a:off x="1033887" y="4245319"/>
                <a:ext cx="705365" cy="204358"/>
              </a:xfrm>
              <a:prstGeom prst="rect">
                <a:avLst/>
              </a:prstGeom>
            </p:spPr>
          </p:pic>
          <p:grpSp>
            <p:nvGrpSpPr>
              <p:cNvPr id="84" name="Group 83"/>
              <p:cNvGrpSpPr/>
              <p:nvPr/>
            </p:nvGrpSpPr>
            <p:grpSpPr>
              <a:xfrm>
                <a:off x="387750" y="4559583"/>
                <a:ext cx="714498" cy="536275"/>
                <a:chOff x="3513082" y="4021694"/>
                <a:chExt cx="714498" cy="536275"/>
              </a:xfrm>
            </p:grpSpPr>
            <p:sp>
              <p:nvSpPr>
                <p:cNvPr id="85" name="Rectangle 84"/>
                <p:cNvSpPr/>
                <p:nvPr/>
              </p:nvSpPr>
              <p:spPr>
                <a:xfrm>
                  <a:off x="3513082"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3691840"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3870598"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3869953" y="4021694"/>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3869953"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4048822"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4049463" y="4200452"/>
                  <a:ext cx="0" cy="17875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053224" y="4379210"/>
                  <a:ext cx="1736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1640380" y="4532531"/>
                <a:ext cx="413909" cy="310664"/>
                <a:chOff x="3513082" y="4021694"/>
                <a:chExt cx="714498" cy="536275"/>
              </a:xfrm>
            </p:grpSpPr>
            <p:sp>
              <p:nvSpPr>
                <p:cNvPr id="94" name="Rectangle 93"/>
                <p:cNvSpPr/>
                <p:nvPr/>
              </p:nvSpPr>
              <p:spPr>
                <a:xfrm>
                  <a:off x="3513082"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691840"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3870598"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3869953" y="4021694"/>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3869953"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4048822"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a:off x="3866944" y="4379210"/>
                  <a:ext cx="18288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053224" y="4379210"/>
                  <a:ext cx="1736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2167359" y="4525716"/>
                <a:ext cx="413909" cy="310664"/>
                <a:chOff x="3513082" y="4021694"/>
                <a:chExt cx="714498" cy="536275"/>
              </a:xfrm>
            </p:grpSpPr>
            <p:sp>
              <p:nvSpPr>
                <p:cNvPr id="106" name="Rectangle 105"/>
                <p:cNvSpPr/>
                <p:nvPr/>
              </p:nvSpPr>
              <p:spPr>
                <a:xfrm>
                  <a:off x="3513082"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3691840"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3870598"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3869953" y="4021694"/>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a:off x="3869953"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4048822"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p:cNvCxnSpPr/>
                <p:nvPr/>
              </p:nvCxnSpPr>
              <p:spPr>
                <a:xfrm flipV="1">
                  <a:off x="3870119" y="4021694"/>
                  <a:ext cx="0" cy="17875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700670" y="4204143"/>
                  <a:ext cx="1736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1670384" y="4940569"/>
                <a:ext cx="413909" cy="310664"/>
                <a:chOff x="3513082" y="4021694"/>
                <a:chExt cx="714498" cy="536275"/>
              </a:xfrm>
            </p:grpSpPr>
            <p:sp>
              <p:nvSpPr>
                <p:cNvPr id="117" name="Rectangle 116"/>
                <p:cNvSpPr/>
                <p:nvPr/>
              </p:nvSpPr>
              <p:spPr>
                <a:xfrm>
                  <a:off x="3513082"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a:off x="3691840"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3870598"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3869953" y="4021694"/>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3869953"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4048822"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3" name="Straight Connector 122"/>
                <p:cNvCxnSpPr/>
                <p:nvPr/>
              </p:nvCxnSpPr>
              <p:spPr>
                <a:xfrm flipV="1">
                  <a:off x="3868019" y="4379211"/>
                  <a:ext cx="0" cy="17875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3694419" y="4379210"/>
                  <a:ext cx="1736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25" name="Rectangle 124"/>
              <p:cNvSpPr/>
              <p:nvPr/>
            </p:nvSpPr>
            <p:spPr>
              <a:xfrm>
                <a:off x="2251909" y="4969188"/>
                <a:ext cx="366164" cy="28473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00" b="1" i="1" smtClean="0">
                    <a:solidFill>
                      <a:schemeClr val="tx1"/>
                    </a:solidFill>
                  </a:rPr>
                  <a:t>etc</a:t>
                </a:r>
                <a:endParaRPr lang="en-US" sz="1000" b="1" i="1" dirty="0">
                  <a:solidFill>
                    <a:schemeClr val="tx1"/>
                  </a:solidFill>
                </a:endParaRPr>
              </a:p>
            </p:txBody>
          </p:sp>
        </p:grpSp>
        <p:grpSp>
          <p:nvGrpSpPr>
            <p:cNvPr id="12" name="Group 11"/>
            <p:cNvGrpSpPr/>
            <p:nvPr/>
          </p:nvGrpSpPr>
          <p:grpSpPr>
            <a:xfrm>
              <a:off x="3196427" y="2342562"/>
              <a:ext cx="1803306" cy="998035"/>
              <a:chOff x="3140884" y="3612299"/>
              <a:chExt cx="1803306" cy="998035"/>
            </a:xfrm>
          </p:grpSpPr>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903" y="3894660"/>
                <a:ext cx="465287" cy="715674"/>
              </a:xfrm>
              <a:prstGeom prst="rect">
                <a:avLst/>
              </a:prstGeom>
            </p:spPr>
          </p:pic>
          <p:grpSp>
            <p:nvGrpSpPr>
              <p:cNvPr id="70" name="Group 69"/>
              <p:cNvGrpSpPr/>
              <p:nvPr/>
            </p:nvGrpSpPr>
            <p:grpSpPr>
              <a:xfrm>
                <a:off x="3317226" y="3952244"/>
                <a:ext cx="714498" cy="536275"/>
                <a:chOff x="3513082" y="4021694"/>
                <a:chExt cx="714498" cy="536275"/>
              </a:xfrm>
            </p:grpSpPr>
            <p:sp>
              <p:nvSpPr>
                <p:cNvPr id="40" name="Rectangle 39"/>
                <p:cNvSpPr/>
                <p:nvPr/>
              </p:nvSpPr>
              <p:spPr>
                <a:xfrm>
                  <a:off x="3513082"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3691840"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3870598"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869953" y="4021694"/>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3869953"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4048822"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4049463" y="4200452"/>
                  <a:ext cx="0" cy="17875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053224" y="4379210"/>
                  <a:ext cx="1736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58" name="Picture 57"/>
              <p:cNvPicPr>
                <a:picLocks noChangeAspect="1"/>
              </p:cNvPicPr>
              <p:nvPr/>
            </p:nvPicPr>
            <p:blipFill>
              <a:blip r:embed="rId7"/>
              <a:stretch>
                <a:fillRect/>
              </a:stretch>
            </p:blipFill>
            <p:spPr>
              <a:xfrm>
                <a:off x="4167209" y="4098883"/>
                <a:ext cx="241300" cy="266700"/>
              </a:xfrm>
              <a:prstGeom prst="rect">
                <a:avLst/>
              </a:prstGeom>
            </p:spPr>
          </p:pic>
          <p:pic>
            <p:nvPicPr>
              <p:cNvPr id="131" name="Picture 130"/>
              <p:cNvPicPr>
                <a:picLocks noChangeAspect="1"/>
              </p:cNvPicPr>
              <p:nvPr/>
            </p:nvPicPr>
            <p:blipFill>
              <a:blip r:embed="rId8"/>
              <a:stretch>
                <a:fillRect/>
              </a:stretch>
            </p:blipFill>
            <p:spPr>
              <a:xfrm>
                <a:off x="3140884" y="3612299"/>
                <a:ext cx="567236" cy="272568"/>
              </a:xfrm>
              <a:prstGeom prst="rect">
                <a:avLst/>
              </a:prstGeom>
            </p:spPr>
          </p:pic>
        </p:grpSp>
      </p:grpSp>
      <p:grpSp>
        <p:nvGrpSpPr>
          <p:cNvPr id="17" name="Group 16"/>
          <p:cNvGrpSpPr/>
          <p:nvPr/>
        </p:nvGrpSpPr>
        <p:grpSpPr>
          <a:xfrm>
            <a:off x="3196427" y="4958537"/>
            <a:ext cx="2657103" cy="982672"/>
            <a:chOff x="3140884" y="4811555"/>
            <a:chExt cx="2657103" cy="982672"/>
          </a:xfrm>
        </p:grpSpPr>
        <p:grpSp>
          <p:nvGrpSpPr>
            <p:cNvPr id="52" name="Group 51"/>
            <p:cNvGrpSpPr/>
            <p:nvPr/>
          </p:nvGrpSpPr>
          <p:grpSpPr>
            <a:xfrm>
              <a:off x="5344964" y="5218719"/>
              <a:ext cx="453023" cy="492737"/>
              <a:chOff x="4412292" y="4576813"/>
              <a:chExt cx="394621" cy="402272"/>
            </a:xfrm>
          </p:grpSpPr>
          <p:sp>
            <p:nvSpPr>
              <p:cNvPr id="53" name="Rectangle 5"/>
              <p:cNvSpPr/>
              <p:nvPr/>
            </p:nvSpPr>
            <p:spPr>
              <a:xfrm>
                <a:off x="4412292" y="4679261"/>
                <a:ext cx="196850" cy="298450"/>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 name="connsiteX4" fmla="*/ 0 w 228600"/>
                  <a:gd name="connsiteY4" fmla="*/ 0 h 228600"/>
                  <a:gd name="connsiteX0" fmla="*/ 31750 w 228600"/>
                  <a:gd name="connsiteY0" fmla="*/ 0 h 298450"/>
                  <a:gd name="connsiteX1" fmla="*/ 228600 w 228600"/>
                  <a:gd name="connsiteY1" fmla="*/ 69850 h 298450"/>
                  <a:gd name="connsiteX2" fmla="*/ 228600 w 228600"/>
                  <a:gd name="connsiteY2" fmla="*/ 298450 h 298450"/>
                  <a:gd name="connsiteX3" fmla="*/ 0 w 228600"/>
                  <a:gd name="connsiteY3" fmla="*/ 298450 h 298450"/>
                  <a:gd name="connsiteX4" fmla="*/ 31750 w 228600"/>
                  <a:gd name="connsiteY4" fmla="*/ 0 h 298450"/>
                  <a:gd name="connsiteX0" fmla="*/ 0 w 196850"/>
                  <a:gd name="connsiteY0" fmla="*/ 0 h 298450"/>
                  <a:gd name="connsiteX1" fmla="*/ 196850 w 196850"/>
                  <a:gd name="connsiteY1" fmla="*/ 69850 h 298450"/>
                  <a:gd name="connsiteX2" fmla="*/ 196850 w 196850"/>
                  <a:gd name="connsiteY2" fmla="*/ 298450 h 298450"/>
                  <a:gd name="connsiteX3" fmla="*/ 12700 w 196850"/>
                  <a:gd name="connsiteY3" fmla="*/ 238125 h 298450"/>
                  <a:gd name="connsiteX4" fmla="*/ 0 w 196850"/>
                  <a:gd name="connsiteY4" fmla="*/ 0 h 298450"/>
                  <a:gd name="connsiteX0" fmla="*/ 0 w 196850"/>
                  <a:gd name="connsiteY0" fmla="*/ 0 h 298450"/>
                  <a:gd name="connsiteX1" fmla="*/ 196850 w 196850"/>
                  <a:gd name="connsiteY1" fmla="*/ 69850 h 298450"/>
                  <a:gd name="connsiteX2" fmla="*/ 196850 w 196850"/>
                  <a:gd name="connsiteY2" fmla="*/ 298450 h 298450"/>
                  <a:gd name="connsiteX3" fmla="*/ 3175 w 196850"/>
                  <a:gd name="connsiteY3" fmla="*/ 238125 h 298450"/>
                  <a:gd name="connsiteX4" fmla="*/ 0 w 19685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0" h="298450">
                    <a:moveTo>
                      <a:pt x="0" y="0"/>
                    </a:moveTo>
                    <a:lnTo>
                      <a:pt x="196850" y="69850"/>
                    </a:lnTo>
                    <a:lnTo>
                      <a:pt x="196850" y="298450"/>
                    </a:lnTo>
                    <a:lnTo>
                      <a:pt x="3175" y="238125"/>
                    </a:lnTo>
                    <a:cubicBezTo>
                      <a:pt x="2117" y="158750"/>
                      <a:pt x="1058" y="79375"/>
                      <a:pt x="0" y="0"/>
                    </a:cubicBezTo>
                    <a:close/>
                  </a:path>
                </a:pathLst>
              </a:custGeom>
              <a:solidFill>
                <a:srgbClr val="0077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27"/>
              <p:cNvSpPr/>
              <p:nvPr/>
            </p:nvSpPr>
            <p:spPr>
              <a:xfrm>
                <a:off x="4604591" y="4647084"/>
                <a:ext cx="198225" cy="332001"/>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 name="connsiteX4" fmla="*/ 0 w 228600"/>
                  <a:gd name="connsiteY4" fmla="*/ 0 h 228600"/>
                  <a:gd name="connsiteX0" fmla="*/ 0 w 228600"/>
                  <a:gd name="connsiteY0" fmla="*/ 0 h 228600"/>
                  <a:gd name="connsiteX1" fmla="*/ 228600 w 228600"/>
                  <a:gd name="connsiteY1" fmla="*/ 0 h 228600"/>
                  <a:gd name="connsiteX2" fmla="*/ 180975 w 228600"/>
                  <a:gd name="connsiteY2" fmla="*/ 155575 h 228600"/>
                  <a:gd name="connsiteX3" fmla="*/ 0 w 228600"/>
                  <a:gd name="connsiteY3" fmla="*/ 228600 h 228600"/>
                  <a:gd name="connsiteX4" fmla="*/ 0 w 228600"/>
                  <a:gd name="connsiteY4" fmla="*/ 0 h 228600"/>
                  <a:gd name="connsiteX0" fmla="*/ 0 w 187325"/>
                  <a:gd name="connsiteY0" fmla="*/ 101600 h 330200"/>
                  <a:gd name="connsiteX1" fmla="*/ 187325 w 187325"/>
                  <a:gd name="connsiteY1" fmla="*/ 0 h 330200"/>
                  <a:gd name="connsiteX2" fmla="*/ 180975 w 187325"/>
                  <a:gd name="connsiteY2" fmla="*/ 257175 h 330200"/>
                  <a:gd name="connsiteX3" fmla="*/ 0 w 187325"/>
                  <a:gd name="connsiteY3" fmla="*/ 330200 h 330200"/>
                  <a:gd name="connsiteX4" fmla="*/ 0 w 187325"/>
                  <a:gd name="connsiteY4" fmla="*/ 101600 h 330200"/>
                  <a:gd name="connsiteX0" fmla="*/ 0 w 187325"/>
                  <a:gd name="connsiteY0" fmla="*/ 101600 h 330200"/>
                  <a:gd name="connsiteX1" fmla="*/ 187325 w 187325"/>
                  <a:gd name="connsiteY1" fmla="*/ 0 h 330200"/>
                  <a:gd name="connsiteX2" fmla="*/ 187325 w 187325"/>
                  <a:gd name="connsiteY2" fmla="*/ 222250 h 330200"/>
                  <a:gd name="connsiteX3" fmla="*/ 0 w 187325"/>
                  <a:gd name="connsiteY3" fmla="*/ 330200 h 330200"/>
                  <a:gd name="connsiteX4" fmla="*/ 0 w 187325"/>
                  <a:gd name="connsiteY4" fmla="*/ 101600 h 330200"/>
                  <a:gd name="connsiteX0" fmla="*/ 0 w 187325"/>
                  <a:gd name="connsiteY0" fmla="*/ 101600 h 348397"/>
                  <a:gd name="connsiteX1" fmla="*/ 187325 w 187325"/>
                  <a:gd name="connsiteY1" fmla="*/ 0 h 348397"/>
                  <a:gd name="connsiteX2" fmla="*/ 187325 w 187325"/>
                  <a:gd name="connsiteY2" fmla="*/ 222250 h 348397"/>
                  <a:gd name="connsiteX3" fmla="*/ 0 w 187325"/>
                  <a:gd name="connsiteY3" fmla="*/ 348397 h 348397"/>
                  <a:gd name="connsiteX4" fmla="*/ 0 w 187325"/>
                  <a:gd name="connsiteY4" fmla="*/ 101600 h 348397"/>
                  <a:gd name="connsiteX0" fmla="*/ 4550 w 191875"/>
                  <a:gd name="connsiteY0" fmla="*/ 101600 h 334749"/>
                  <a:gd name="connsiteX1" fmla="*/ 191875 w 191875"/>
                  <a:gd name="connsiteY1" fmla="*/ 0 h 334749"/>
                  <a:gd name="connsiteX2" fmla="*/ 191875 w 191875"/>
                  <a:gd name="connsiteY2" fmla="*/ 222250 h 334749"/>
                  <a:gd name="connsiteX3" fmla="*/ 0 w 191875"/>
                  <a:gd name="connsiteY3" fmla="*/ 334749 h 334749"/>
                  <a:gd name="connsiteX4" fmla="*/ 4550 w 191875"/>
                  <a:gd name="connsiteY4" fmla="*/ 101600 h 334749"/>
                  <a:gd name="connsiteX0" fmla="*/ 4550 w 191875"/>
                  <a:gd name="connsiteY0" fmla="*/ 92502 h 325651"/>
                  <a:gd name="connsiteX1" fmla="*/ 191875 w 191875"/>
                  <a:gd name="connsiteY1" fmla="*/ 0 h 325651"/>
                  <a:gd name="connsiteX2" fmla="*/ 191875 w 191875"/>
                  <a:gd name="connsiteY2" fmla="*/ 213152 h 325651"/>
                  <a:gd name="connsiteX3" fmla="*/ 0 w 191875"/>
                  <a:gd name="connsiteY3" fmla="*/ 325651 h 325651"/>
                  <a:gd name="connsiteX4" fmla="*/ 4550 w 191875"/>
                  <a:gd name="connsiteY4" fmla="*/ 92502 h 325651"/>
                  <a:gd name="connsiteX0" fmla="*/ 4550 w 191875"/>
                  <a:gd name="connsiteY0" fmla="*/ 79802 h 312951"/>
                  <a:gd name="connsiteX1" fmla="*/ 160125 w 191875"/>
                  <a:gd name="connsiteY1" fmla="*/ 0 h 312951"/>
                  <a:gd name="connsiteX2" fmla="*/ 191875 w 191875"/>
                  <a:gd name="connsiteY2" fmla="*/ 200452 h 312951"/>
                  <a:gd name="connsiteX3" fmla="*/ 0 w 191875"/>
                  <a:gd name="connsiteY3" fmla="*/ 312951 h 312951"/>
                  <a:gd name="connsiteX4" fmla="*/ 4550 w 191875"/>
                  <a:gd name="connsiteY4" fmla="*/ 79802 h 312951"/>
                  <a:gd name="connsiteX0" fmla="*/ 4550 w 204575"/>
                  <a:gd name="connsiteY0" fmla="*/ 102027 h 335176"/>
                  <a:gd name="connsiteX1" fmla="*/ 204575 w 204575"/>
                  <a:gd name="connsiteY1" fmla="*/ 0 h 335176"/>
                  <a:gd name="connsiteX2" fmla="*/ 191875 w 204575"/>
                  <a:gd name="connsiteY2" fmla="*/ 222677 h 335176"/>
                  <a:gd name="connsiteX3" fmla="*/ 0 w 204575"/>
                  <a:gd name="connsiteY3" fmla="*/ 335176 h 335176"/>
                  <a:gd name="connsiteX4" fmla="*/ 4550 w 204575"/>
                  <a:gd name="connsiteY4" fmla="*/ 102027 h 335176"/>
                  <a:gd name="connsiteX0" fmla="*/ 4550 w 198225"/>
                  <a:gd name="connsiteY0" fmla="*/ 98852 h 332001"/>
                  <a:gd name="connsiteX1" fmla="*/ 198225 w 198225"/>
                  <a:gd name="connsiteY1" fmla="*/ 0 h 332001"/>
                  <a:gd name="connsiteX2" fmla="*/ 191875 w 198225"/>
                  <a:gd name="connsiteY2" fmla="*/ 219502 h 332001"/>
                  <a:gd name="connsiteX3" fmla="*/ 0 w 198225"/>
                  <a:gd name="connsiteY3" fmla="*/ 332001 h 332001"/>
                  <a:gd name="connsiteX4" fmla="*/ 4550 w 198225"/>
                  <a:gd name="connsiteY4" fmla="*/ 98852 h 332001"/>
                  <a:gd name="connsiteX0" fmla="*/ 4550 w 198225"/>
                  <a:gd name="connsiteY0" fmla="*/ 98852 h 332001"/>
                  <a:gd name="connsiteX1" fmla="*/ 198225 w 198225"/>
                  <a:gd name="connsiteY1" fmla="*/ 0 h 332001"/>
                  <a:gd name="connsiteX2" fmla="*/ 195050 w 198225"/>
                  <a:gd name="connsiteY2" fmla="*/ 209977 h 332001"/>
                  <a:gd name="connsiteX3" fmla="*/ 0 w 198225"/>
                  <a:gd name="connsiteY3" fmla="*/ 332001 h 332001"/>
                  <a:gd name="connsiteX4" fmla="*/ 4550 w 198225"/>
                  <a:gd name="connsiteY4" fmla="*/ 98852 h 33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25" h="332001">
                    <a:moveTo>
                      <a:pt x="4550" y="98852"/>
                    </a:moveTo>
                    <a:lnTo>
                      <a:pt x="198225" y="0"/>
                    </a:lnTo>
                    <a:cubicBezTo>
                      <a:pt x="197167" y="69992"/>
                      <a:pt x="196108" y="139985"/>
                      <a:pt x="195050" y="209977"/>
                    </a:cubicBezTo>
                    <a:lnTo>
                      <a:pt x="0" y="332001"/>
                    </a:lnTo>
                    <a:cubicBezTo>
                      <a:pt x="1517" y="254285"/>
                      <a:pt x="3033" y="176568"/>
                      <a:pt x="4550" y="98852"/>
                    </a:cubicBezTo>
                    <a:close/>
                  </a:path>
                </a:pathLst>
              </a:cu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Diamond 54"/>
              <p:cNvSpPr/>
              <p:nvPr/>
            </p:nvSpPr>
            <p:spPr>
              <a:xfrm rot="21287817">
                <a:off x="4412730" y="4576813"/>
                <a:ext cx="394183" cy="173254"/>
              </a:xfrm>
              <a:prstGeom prst="diamond">
                <a:avLst/>
              </a:prstGeom>
              <a:solidFill>
                <a:srgbClr val="00CB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6" name="Straight Arrow Connector 55"/>
            <p:cNvCxnSpPr/>
            <p:nvPr/>
          </p:nvCxnSpPr>
          <p:spPr>
            <a:xfrm>
              <a:off x="4984957" y="5429986"/>
              <a:ext cx="274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1" name="Picture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903" y="5078553"/>
              <a:ext cx="465287" cy="715674"/>
            </a:xfrm>
            <a:prstGeom prst="rect">
              <a:avLst/>
            </a:prstGeom>
          </p:spPr>
        </p:pic>
        <p:grpSp>
          <p:nvGrpSpPr>
            <p:cNvPr id="72" name="Group 71"/>
            <p:cNvGrpSpPr/>
            <p:nvPr/>
          </p:nvGrpSpPr>
          <p:grpSpPr>
            <a:xfrm>
              <a:off x="3317226" y="5175181"/>
              <a:ext cx="714498" cy="536275"/>
              <a:chOff x="3513082" y="4021694"/>
              <a:chExt cx="714498" cy="536275"/>
            </a:xfrm>
          </p:grpSpPr>
          <p:sp>
            <p:nvSpPr>
              <p:cNvPr id="73" name="Rectangle 72"/>
              <p:cNvSpPr/>
              <p:nvPr/>
            </p:nvSpPr>
            <p:spPr>
              <a:xfrm>
                <a:off x="3513082"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691840"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870598"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3869953" y="4021694"/>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3869953"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048822"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a:off x="4049463" y="4200452"/>
                <a:ext cx="0" cy="17875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053224" y="4379210"/>
                <a:ext cx="1736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81" name="Picture 80"/>
            <p:cNvPicPr>
              <a:picLocks noChangeAspect="1"/>
            </p:cNvPicPr>
            <p:nvPr/>
          </p:nvPicPr>
          <p:blipFill>
            <a:blip r:embed="rId7"/>
            <a:stretch>
              <a:fillRect/>
            </a:stretch>
          </p:blipFill>
          <p:spPr>
            <a:xfrm>
              <a:off x="4167209" y="5303040"/>
              <a:ext cx="241300" cy="266700"/>
            </a:xfrm>
            <a:prstGeom prst="rect">
              <a:avLst/>
            </a:prstGeom>
          </p:spPr>
        </p:pic>
        <p:pic>
          <p:nvPicPr>
            <p:cNvPr id="133" name="Picture 132"/>
            <p:cNvPicPr>
              <a:picLocks noChangeAspect="1"/>
            </p:cNvPicPr>
            <p:nvPr/>
          </p:nvPicPr>
          <p:blipFill>
            <a:blip r:embed="rId9"/>
            <a:stretch>
              <a:fillRect/>
            </a:stretch>
          </p:blipFill>
          <p:spPr>
            <a:xfrm>
              <a:off x="3140884" y="4811555"/>
              <a:ext cx="920838" cy="279935"/>
            </a:xfrm>
            <a:prstGeom prst="rect">
              <a:avLst/>
            </a:prstGeom>
          </p:spPr>
        </p:pic>
      </p:grpSp>
      <p:grpSp>
        <p:nvGrpSpPr>
          <p:cNvPr id="25" name="Group 24"/>
          <p:cNvGrpSpPr/>
          <p:nvPr/>
        </p:nvGrpSpPr>
        <p:grpSpPr>
          <a:xfrm>
            <a:off x="232535" y="2213742"/>
            <a:ext cx="5776664" cy="1251655"/>
            <a:chOff x="232535" y="3538863"/>
            <a:chExt cx="5776664" cy="1251655"/>
          </a:xfrm>
        </p:grpSpPr>
        <p:grpSp>
          <p:nvGrpSpPr>
            <p:cNvPr id="4" name="Group 3"/>
            <p:cNvGrpSpPr/>
            <p:nvPr/>
          </p:nvGrpSpPr>
          <p:grpSpPr>
            <a:xfrm>
              <a:off x="345469" y="3604890"/>
              <a:ext cx="2480264" cy="1119601"/>
              <a:chOff x="387750" y="2568433"/>
              <a:chExt cx="2480264" cy="1119601"/>
            </a:xfrm>
          </p:grpSpPr>
          <p:grpSp>
            <p:nvGrpSpPr>
              <p:cNvPr id="60" name="Group 59"/>
              <p:cNvGrpSpPr/>
              <p:nvPr/>
            </p:nvGrpSpPr>
            <p:grpSpPr>
              <a:xfrm>
                <a:off x="387750" y="2904606"/>
                <a:ext cx="714498" cy="536275"/>
                <a:chOff x="3270481" y="4542517"/>
                <a:chExt cx="913716" cy="685800"/>
              </a:xfrm>
            </p:grpSpPr>
            <p:sp>
              <p:nvSpPr>
                <p:cNvPr id="61" name="Rectangle 60"/>
                <p:cNvSpPr/>
                <p:nvPr/>
              </p:nvSpPr>
              <p:spPr>
                <a:xfrm>
                  <a:off x="3270481" y="47711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499081" y="47711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3727681" y="47711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3726856" y="45425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3726856" y="49997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3955597" y="49997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p:cNvPicPr>
                <a:picLocks noChangeAspect="1"/>
              </p:cNvPicPr>
              <p:nvPr/>
            </p:nvPicPr>
            <p:blipFill>
              <a:blip r:embed="rId10"/>
              <a:stretch>
                <a:fillRect/>
              </a:stretch>
            </p:blipFill>
            <p:spPr>
              <a:xfrm>
                <a:off x="1044373" y="2568433"/>
                <a:ext cx="721284" cy="249675"/>
              </a:xfrm>
              <a:prstGeom prst="rect">
                <a:avLst/>
              </a:prstGeom>
            </p:spPr>
          </p:pic>
          <p:pic>
            <p:nvPicPr>
              <p:cNvPr id="68" name="Picture 67"/>
              <p:cNvPicPr>
                <a:picLocks noChangeAspect="1"/>
              </p:cNvPicPr>
              <p:nvPr/>
            </p:nvPicPr>
            <p:blipFill rotWithShape="1">
              <a:blip r:embed="rId11">
                <a:extLst>
                  <a:ext uri="{28A0092B-C50C-407E-A947-70E740481C1C}">
                    <a14:useLocalDpi xmlns:a14="http://schemas.microsoft.com/office/drawing/2010/main" val="0"/>
                  </a:ext>
                </a:extLst>
              </a:blip>
              <a:srcRect b="45607"/>
              <a:stretch/>
            </p:blipFill>
            <p:spPr>
              <a:xfrm rot="16200000">
                <a:off x="1935463" y="2384402"/>
                <a:ext cx="393700" cy="1471402"/>
              </a:xfrm>
              <a:prstGeom prst="rect">
                <a:avLst/>
              </a:prstGeom>
            </p:spPr>
          </p:pic>
          <p:pic>
            <p:nvPicPr>
              <p:cNvPr id="69" name="Picture 68"/>
              <p:cNvPicPr>
                <a:picLocks noChangeAspect="1"/>
              </p:cNvPicPr>
              <p:nvPr/>
            </p:nvPicPr>
            <p:blipFill rotWithShape="1">
              <a:blip r:embed="rId11">
                <a:extLst>
                  <a:ext uri="{28A0092B-C50C-407E-A947-70E740481C1C}">
                    <a14:useLocalDpi xmlns:a14="http://schemas.microsoft.com/office/drawing/2010/main" val="0"/>
                  </a:ext>
                </a:extLst>
              </a:blip>
              <a:srcRect t="54528"/>
              <a:stretch/>
            </p:blipFill>
            <p:spPr>
              <a:xfrm rot="16200000">
                <a:off x="1833801" y="2876155"/>
                <a:ext cx="393700" cy="1230058"/>
              </a:xfrm>
              <a:prstGeom prst="rect">
                <a:avLst/>
              </a:prstGeom>
            </p:spPr>
          </p:pic>
        </p:grpSp>
        <p:grpSp>
          <p:nvGrpSpPr>
            <p:cNvPr id="11" name="Group 10"/>
            <p:cNvGrpSpPr/>
            <p:nvPr/>
          </p:nvGrpSpPr>
          <p:grpSpPr>
            <a:xfrm>
              <a:off x="3196427" y="3717072"/>
              <a:ext cx="2149380" cy="895236"/>
              <a:chOff x="3140884" y="2411175"/>
              <a:chExt cx="2149380" cy="895236"/>
            </a:xfrm>
          </p:grpSpPr>
          <p:grpSp>
            <p:nvGrpSpPr>
              <p:cNvPr id="8" name="Group 7"/>
              <p:cNvGrpSpPr/>
              <p:nvPr/>
            </p:nvGrpSpPr>
            <p:grpSpPr>
              <a:xfrm>
                <a:off x="4837241" y="2813674"/>
                <a:ext cx="453023" cy="492737"/>
                <a:chOff x="4412292" y="4576813"/>
                <a:chExt cx="394621" cy="402272"/>
              </a:xfrm>
            </p:grpSpPr>
            <p:sp>
              <p:nvSpPr>
                <p:cNvPr id="6" name="Rectangle 5"/>
                <p:cNvSpPr/>
                <p:nvPr/>
              </p:nvSpPr>
              <p:spPr>
                <a:xfrm>
                  <a:off x="4412292" y="4679261"/>
                  <a:ext cx="196850" cy="298450"/>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 name="connsiteX4" fmla="*/ 0 w 228600"/>
                    <a:gd name="connsiteY4" fmla="*/ 0 h 228600"/>
                    <a:gd name="connsiteX0" fmla="*/ 31750 w 228600"/>
                    <a:gd name="connsiteY0" fmla="*/ 0 h 298450"/>
                    <a:gd name="connsiteX1" fmla="*/ 228600 w 228600"/>
                    <a:gd name="connsiteY1" fmla="*/ 69850 h 298450"/>
                    <a:gd name="connsiteX2" fmla="*/ 228600 w 228600"/>
                    <a:gd name="connsiteY2" fmla="*/ 298450 h 298450"/>
                    <a:gd name="connsiteX3" fmla="*/ 0 w 228600"/>
                    <a:gd name="connsiteY3" fmla="*/ 298450 h 298450"/>
                    <a:gd name="connsiteX4" fmla="*/ 31750 w 228600"/>
                    <a:gd name="connsiteY4" fmla="*/ 0 h 298450"/>
                    <a:gd name="connsiteX0" fmla="*/ 0 w 196850"/>
                    <a:gd name="connsiteY0" fmla="*/ 0 h 298450"/>
                    <a:gd name="connsiteX1" fmla="*/ 196850 w 196850"/>
                    <a:gd name="connsiteY1" fmla="*/ 69850 h 298450"/>
                    <a:gd name="connsiteX2" fmla="*/ 196850 w 196850"/>
                    <a:gd name="connsiteY2" fmla="*/ 298450 h 298450"/>
                    <a:gd name="connsiteX3" fmla="*/ 12700 w 196850"/>
                    <a:gd name="connsiteY3" fmla="*/ 238125 h 298450"/>
                    <a:gd name="connsiteX4" fmla="*/ 0 w 196850"/>
                    <a:gd name="connsiteY4" fmla="*/ 0 h 298450"/>
                    <a:gd name="connsiteX0" fmla="*/ 0 w 196850"/>
                    <a:gd name="connsiteY0" fmla="*/ 0 h 298450"/>
                    <a:gd name="connsiteX1" fmla="*/ 196850 w 196850"/>
                    <a:gd name="connsiteY1" fmla="*/ 69850 h 298450"/>
                    <a:gd name="connsiteX2" fmla="*/ 196850 w 196850"/>
                    <a:gd name="connsiteY2" fmla="*/ 298450 h 298450"/>
                    <a:gd name="connsiteX3" fmla="*/ 3175 w 196850"/>
                    <a:gd name="connsiteY3" fmla="*/ 238125 h 298450"/>
                    <a:gd name="connsiteX4" fmla="*/ 0 w 19685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0" h="298450">
                      <a:moveTo>
                        <a:pt x="0" y="0"/>
                      </a:moveTo>
                      <a:lnTo>
                        <a:pt x="196850" y="69850"/>
                      </a:lnTo>
                      <a:lnTo>
                        <a:pt x="196850" y="298450"/>
                      </a:lnTo>
                      <a:lnTo>
                        <a:pt x="3175" y="238125"/>
                      </a:lnTo>
                      <a:cubicBezTo>
                        <a:pt x="2117" y="158750"/>
                        <a:pt x="1058" y="79375"/>
                        <a:pt x="0" y="0"/>
                      </a:cubicBezTo>
                      <a:close/>
                    </a:path>
                  </a:pathLst>
                </a:custGeom>
                <a:solidFill>
                  <a:srgbClr val="0077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604591" y="4647084"/>
                  <a:ext cx="198225" cy="332001"/>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 name="connsiteX4" fmla="*/ 0 w 228600"/>
                    <a:gd name="connsiteY4" fmla="*/ 0 h 228600"/>
                    <a:gd name="connsiteX0" fmla="*/ 0 w 228600"/>
                    <a:gd name="connsiteY0" fmla="*/ 0 h 228600"/>
                    <a:gd name="connsiteX1" fmla="*/ 228600 w 228600"/>
                    <a:gd name="connsiteY1" fmla="*/ 0 h 228600"/>
                    <a:gd name="connsiteX2" fmla="*/ 180975 w 228600"/>
                    <a:gd name="connsiteY2" fmla="*/ 155575 h 228600"/>
                    <a:gd name="connsiteX3" fmla="*/ 0 w 228600"/>
                    <a:gd name="connsiteY3" fmla="*/ 228600 h 228600"/>
                    <a:gd name="connsiteX4" fmla="*/ 0 w 228600"/>
                    <a:gd name="connsiteY4" fmla="*/ 0 h 228600"/>
                    <a:gd name="connsiteX0" fmla="*/ 0 w 187325"/>
                    <a:gd name="connsiteY0" fmla="*/ 101600 h 330200"/>
                    <a:gd name="connsiteX1" fmla="*/ 187325 w 187325"/>
                    <a:gd name="connsiteY1" fmla="*/ 0 h 330200"/>
                    <a:gd name="connsiteX2" fmla="*/ 180975 w 187325"/>
                    <a:gd name="connsiteY2" fmla="*/ 257175 h 330200"/>
                    <a:gd name="connsiteX3" fmla="*/ 0 w 187325"/>
                    <a:gd name="connsiteY3" fmla="*/ 330200 h 330200"/>
                    <a:gd name="connsiteX4" fmla="*/ 0 w 187325"/>
                    <a:gd name="connsiteY4" fmla="*/ 101600 h 330200"/>
                    <a:gd name="connsiteX0" fmla="*/ 0 w 187325"/>
                    <a:gd name="connsiteY0" fmla="*/ 101600 h 330200"/>
                    <a:gd name="connsiteX1" fmla="*/ 187325 w 187325"/>
                    <a:gd name="connsiteY1" fmla="*/ 0 h 330200"/>
                    <a:gd name="connsiteX2" fmla="*/ 187325 w 187325"/>
                    <a:gd name="connsiteY2" fmla="*/ 222250 h 330200"/>
                    <a:gd name="connsiteX3" fmla="*/ 0 w 187325"/>
                    <a:gd name="connsiteY3" fmla="*/ 330200 h 330200"/>
                    <a:gd name="connsiteX4" fmla="*/ 0 w 187325"/>
                    <a:gd name="connsiteY4" fmla="*/ 101600 h 330200"/>
                    <a:gd name="connsiteX0" fmla="*/ 0 w 187325"/>
                    <a:gd name="connsiteY0" fmla="*/ 101600 h 348397"/>
                    <a:gd name="connsiteX1" fmla="*/ 187325 w 187325"/>
                    <a:gd name="connsiteY1" fmla="*/ 0 h 348397"/>
                    <a:gd name="connsiteX2" fmla="*/ 187325 w 187325"/>
                    <a:gd name="connsiteY2" fmla="*/ 222250 h 348397"/>
                    <a:gd name="connsiteX3" fmla="*/ 0 w 187325"/>
                    <a:gd name="connsiteY3" fmla="*/ 348397 h 348397"/>
                    <a:gd name="connsiteX4" fmla="*/ 0 w 187325"/>
                    <a:gd name="connsiteY4" fmla="*/ 101600 h 348397"/>
                    <a:gd name="connsiteX0" fmla="*/ 4550 w 191875"/>
                    <a:gd name="connsiteY0" fmla="*/ 101600 h 334749"/>
                    <a:gd name="connsiteX1" fmla="*/ 191875 w 191875"/>
                    <a:gd name="connsiteY1" fmla="*/ 0 h 334749"/>
                    <a:gd name="connsiteX2" fmla="*/ 191875 w 191875"/>
                    <a:gd name="connsiteY2" fmla="*/ 222250 h 334749"/>
                    <a:gd name="connsiteX3" fmla="*/ 0 w 191875"/>
                    <a:gd name="connsiteY3" fmla="*/ 334749 h 334749"/>
                    <a:gd name="connsiteX4" fmla="*/ 4550 w 191875"/>
                    <a:gd name="connsiteY4" fmla="*/ 101600 h 334749"/>
                    <a:gd name="connsiteX0" fmla="*/ 4550 w 191875"/>
                    <a:gd name="connsiteY0" fmla="*/ 92502 h 325651"/>
                    <a:gd name="connsiteX1" fmla="*/ 191875 w 191875"/>
                    <a:gd name="connsiteY1" fmla="*/ 0 h 325651"/>
                    <a:gd name="connsiteX2" fmla="*/ 191875 w 191875"/>
                    <a:gd name="connsiteY2" fmla="*/ 213152 h 325651"/>
                    <a:gd name="connsiteX3" fmla="*/ 0 w 191875"/>
                    <a:gd name="connsiteY3" fmla="*/ 325651 h 325651"/>
                    <a:gd name="connsiteX4" fmla="*/ 4550 w 191875"/>
                    <a:gd name="connsiteY4" fmla="*/ 92502 h 325651"/>
                    <a:gd name="connsiteX0" fmla="*/ 4550 w 191875"/>
                    <a:gd name="connsiteY0" fmla="*/ 79802 h 312951"/>
                    <a:gd name="connsiteX1" fmla="*/ 160125 w 191875"/>
                    <a:gd name="connsiteY1" fmla="*/ 0 h 312951"/>
                    <a:gd name="connsiteX2" fmla="*/ 191875 w 191875"/>
                    <a:gd name="connsiteY2" fmla="*/ 200452 h 312951"/>
                    <a:gd name="connsiteX3" fmla="*/ 0 w 191875"/>
                    <a:gd name="connsiteY3" fmla="*/ 312951 h 312951"/>
                    <a:gd name="connsiteX4" fmla="*/ 4550 w 191875"/>
                    <a:gd name="connsiteY4" fmla="*/ 79802 h 312951"/>
                    <a:gd name="connsiteX0" fmla="*/ 4550 w 204575"/>
                    <a:gd name="connsiteY0" fmla="*/ 102027 h 335176"/>
                    <a:gd name="connsiteX1" fmla="*/ 204575 w 204575"/>
                    <a:gd name="connsiteY1" fmla="*/ 0 h 335176"/>
                    <a:gd name="connsiteX2" fmla="*/ 191875 w 204575"/>
                    <a:gd name="connsiteY2" fmla="*/ 222677 h 335176"/>
                    <a:gd name="connsiteX3" fmla="*/ 0 w 204575"/>
                    <a:gd name="connsiteY3" fmla="*/ 335176 h 335176"/>
                    <a:gd name="connsiteX4" fmla="*/ 4550 w 204575"/>
                    <a:gd name="connsiteY4" fmla="*/ 102027 h 335176"/>
                    <a:gd name="connsiteX0" fmla="*/ 4550 w 198225"/>
                    <a:gd name="connsiteY0" fmla="*/ 98852 h 332001"/>
                    <a:gd name="connsiteX1" fmla="*/ 198225 w 198225"/>
                    <a:gd name="connsiteY1" fmla="*/ 0 h 332001"/>
                    <a:gd name="connsiteX2" fmla="*/ 191875 w 198225"/>
                    <a:gd name="connsiteY2" fmla="*/ 219502 h 332001"/>
                    <a:gd name="connsiteX3" fmla="*/ 0 w 198225"/>
                    <a:gd name="connsiteY3" fmla="*/ 332001 h 332001"/>
                    <a:gd name="connsiteX4" fmla="*/ 4550 w 198225"/>
                    <a:gd name="connsiteY4" fmla="*/ 98852 h 332001"/>
                    <a:gd name="connsiteX0" fmla="*/ 4550 w 198225"/>
                    <a:gd name="connsiteY0" fmla="*/ 98852 h 332001"/>
                    <a:gd name="connsiteX1" fmla="*/ 198225 w 198225"/>
                    <a:gd name="connsiteY1" fmla="*/ 0 h 332001"/>
                    <a:gd name="connsiteX2" fmla="*/ 195050 w 198225"/>
                    <a:gd name="connsiteY2" fmla="*/ 209977 h 332001"/>
                    <a:gd name="connsiteX3" fmla="*/ 0 w 198225"/>
                    <a:gd name="connsiteY3" fmla="*/ 332001 h 332001"/>
                    <a:gd name="connsiteX4" fmla="*/ 4550 w 198225"/>
                    <a:gd name="connsiteY4" fmla="*/ 98852 h 33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25" h="332001">
                      <a:moveTo>
                        <a:pt x="4550" y="98852"/>
                      </a:moveTo>
                      <a:lnTo>
                        <a:pt x="198225" y="0"/>
                      </a:lnTo>
                      <a:cubicBezTo>
                        <a:pt x="197167" y="69992"/>
                        <a:pt x="196108" y="139985"/>
                        <a:pt x="195050" y="209977"/>
                      </a:cubicBezTo>
                      <a:lnTo>
                        <a:pt x="0" y="332001"/>
                      </a:lnTo>
                      <a:cubicBezTo>
                        <a:pt x="1517" y="254285"/>
                        <a:pt x="3033" y="176568"/>
                        <a:pt x="4550" y="98852"/>
                      </a:cubicBezTo>
                      <a:close/>
                    </a:path>
                  </a:pathLst>
                </a:cu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iamond 6"/>
                <p:cNvSpPr/>
                <p:nvPr/>
              </p:nvSpPr>
              <p:spPr>
                <a:xfrm rot="21287817">
                  <a:off x="4412730" y="4576813"/>
                  <a:ext cx="394183" cy="173254"/>
                </a:xfrm>
                <a:prstGeom prst="diamond">
                  <a:avLst/>
                </a:prstGeom>
                <a:solidFill>
                  <a:srgbClr val="00CB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317226" y="2770136"/>
                <a:ext cx="714498" cy="536275"/>
                <a:chOff x="3270481" y="4542517"/>
                <a:chExt cx="913716" cy="685800"/>
              </a:xfrm>
            </p:grpSpPr>
            <p:sp>
              <p:nvSpPr>
                <p:cNvPr id="9" name="Rectangle 8"/>
                <p:cNvSpPr/>
                <p:nvPr/>
              </p:nvSpPr>
              <p:spPr>
                <a:xfrm>
                  <a:off x="3270481" y="47711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499081" y="47711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727681" y="47711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726856" y="45425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726856" y="49997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955597" y="4999717"/>
                  <a:ext cx="228600" cy="22860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6" name="Straight Arrow Connector 35"/>
              <p:cNvCxnSpPr/>
              <p:nvPr/>
            </p:nvCxnSpPr>
            <p:spPr>
              <a:xfrm>
                <a:off x="4161041" y="3038273"/>
                <a:ext cx="5601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2" name="Picture 131"/>
              <p:cNvPicPr>
                <a:picLocks noChangeAspect="1"/>
              </p:cNvPicPr>
              <p:nvPr/>
            </p:nvPicPr>
            <p:blipFill>
              <a:blip r:embed="rId12"/>
              <a:stretch>
                <a:fillRect/>
              </a:stretch>
            </p:blipFill>
            <p:spPr>
              <a:xfrm>
                <a:off x="3140884" y="2411175"/>
                <a:ext cx="567236" cy="279935"/>
              </a:xfrm>
              <a:prstGeom prst="rect">
                <a:avLst/>
              </a:prstGeom>
            </p:spPr>
          </p:pic>
        </p:grpSp>
        <p:sp>
          <p:nvSpPr>
            <p:cNvPr id="134" name="Rounded Rectangle 133"/>
            <p:cNvSpPr/>
            <p:nvPr/>
          </p:nvSpPr>
          <p:spPr>
            <a:xfrm>
              <a:off x="232535" y="3538863"/>
              <a:ext cx="5776664" cy="1251655"/>
            </a:xfrm>
            <a:prstGeom prst="round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grpSp>
      <p:sp>
        <p:nvSpPr>
          <p:cNvPr id="135" name="Rounded Rectangle 134"/>
          <p:cNvSpPr/>
          <p:nvPr/>
        </p:nvSpPr>
        <p:spPr>
          <a:xfrm>
            <a:off x="3111152" y="4879425"/>
            <a:ext cx="2898047" cy="1114977"/>
          </a:xfrm>
          <a:prstGeom prst="round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grpSp>
        <p:nvGrpSpPr>
          <p:cNvPr id="136" name="Group 135"/>
          <p:cNvGrpSpPr/>
          <p:nvPr/>
        </p:nvGrpSpPr>
        <p:grpSpPr>
          <a:xfrm>
            <a:off x="-16280" y="43628"/>
            <a:ext cx="5059480" cy="280450"/>
            <a:chOff x="-16280" y="43628"/>
            <a:chExt cx="5059480" cy="280450"/>
          </a:xfrm>
        </p:grpSpPr>
        <p:sp>
          <p:nvSpPr>
            <p:cNvPr id="137" name="Pentagon 136"/>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138" name="Chevron 137"/>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139" name="Chevron 138"/>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1</a:t>
              </a:r>
              <a:endParaRPr lang="en-US" sz="1000" b="1" dirty="0">
                <a:solidFill>
                  <a:schemeClr val="bg1"/>
                </a:solidFill>
              </a:endParaRPr>
            </a:p>
          </p:txBody>
        </p:sp>
        <p:sp>
          <p:nvSpPr>
            <p:cNvPr id="140" name="Chevron 139"/>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141" name="Chevron 140"/>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142" name="Slide Number Placeholder 6"/>
          <p:cNvSpPr>
            <a:spLocks noGrp="1"/>
          </p:cNvSpPr>
          <p:nvPr>
            <p:ph type="sldNum" sz="quarter" idx="4"/>
          </p:nvPr>
        </p:nvSpPr>
        <p:spPr>
          <a:xfrm>
            <a:off x="8686800" y="5725889"/>
            <a:ext cx="457200" cy="365125"/>
          </a:xfrm>
        </p:spPr>
        <p:txBody>
          <a:bodyPr/>
          <a:lstStyle/>
          <a:p>
            <a:r>
              <a:rPr lang="en-US" dirty="0" smtClean="0"/>
              <a:t>11</a:t>
            </a:r>
            <a:endParaRPr lang="en-US" dirty="0"/>
          </a:p>
        </p:txBody>
      </p:sp>
    </p:spTree>
    <p:extLst>
      <p:ext uri="{BB962C8B-B14F-4D97-AF65-F5344CB8AC3E}">
        <p14:creationId xmlns:p14="http://schemas.microsoft.com/office/powerpoint/2010/main" val="213377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9" grpId="0" animBg="1"/>
      <p:bldP spid="1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Task 3</a:t>
            </a:r>
            <a:r>
              <a:rPr lang="en-US" dirty="0" smtClean="0"/>
              <a:t>: Demonstrating the role of critical bonds in enabling self-assembly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006" y="2006668"/>
            <a:ext cx="3493128" cy="2008924"/>
          </a:xfrm>
          <a:prstGeom prst="rect">
            <a:avLst/>
          </a:prstGeom>
        </p:spPr>
      </p:pic>
      <p:sp>
        <p:nvSpPr>
          <p:cNvPr id="7" name="Rectangular Callout 6"/>
          <p:cNvSpPr/>
          <p:nvPr/>
        </p:nvSpPr>
        <p:spPr>
          <a:xfrm>
            <a:off x="3094734" y="2176543"/>
            <a:ext cx="3509757" cy="936776"/>
          </a:xfrm>
          <a:prstGeom prst="wedgeRectCallout">
            <a:avLst>
              <a:gd name="adj1" fmla="val -66908"/>
              <a:gd name="adj2" fmla="val -38643"/>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Calibri" charset="0"/>
                <a:ea typeface="Calibri" charset="0"/>
                <a:cs typeface="Calibri" charset="0"/>
              </a:rPr>
              <a:t>Can we seed the net with a bond that will reliably lead to formation of the target structure?</a:t>
            </a:r>
            <a:endParaRPr lang="en-US" dirty="0">
              <a:solidFill>
                <a:schemeClr val="tx1"/>
              </a:solidFill>
              <a:latin typeface="Calibri" charset="0"/>
              <a:ea typeface="Calibri" charset="0"/>
              <a:cs typeface="Calibri" charset="0"/>
            </a:endParaRPr>
          </a:p>
        </p:txBody>
      </p:sp>
      <p:sp>
        <p:nvSpPr>
          <p:cNvPr id="13" name="Rectangular Callout 12"/>
          <p:cNvSpPr/>
          <p:nvPr/>
        </p:nvSpPr>
        <p:spPr>
          <a:xfrm>
            <a:off x="3039006" y="3631378"/>
            <a:ext cx="3534266" cy="936776"/>
          </a:xfrm>
          <a:prstGeom prst="wedgeRectCallout">
            <a:avLst>
              <a:gd name="adj1" fmla="val -57866"/>
              <a:gd name="adj2" fmla="val -21148"/>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Calibri" charset="0"/>
                <a:ea typeface="Calibri" charset="0"/>
                <a:cs typeface="Calibri" charset="0"/>
              </a:rPr>
              <a:t>Some nets may need more than one bond to fold properly– can we define an </a:t>
            </a:r>
            <a:r>
              <a:rPr lang="en-US" b="1" i="1" dirty="0" smtClean="0">
                <a:solidFill>
                  <a:schemeClr val="tx1"/>
                </a:solidFill>
                <a:latin typeface="Calibri" charset="0"/>
                <a:ea typeface="Calibri" charset="0"/>
                <a:cs typeface="Calibri" charset="0"/>
              </a:rPr>
              <a:t>efficiency </a:t>
            </a:r>
            <a:r>
              <a:rPr lang="en-US" dirty="0" smtClean="0">
                <a:solidFill>
                  <a:schemeClr val="tx1"/>
                </a:solidFill>
                <a:latin typeface="Calibri" charset="0"/>
                <a:ea typeface="Calibri" charset="0"/>
                <a:cs typeface="Calibri" charset="0"/>
              </a:rPr>
              <a:t>metric?</a:t>
            </a:r>
            <a:endParaRPr lang="en-US" dirty="0">
              <a:solidFill>
                <a:schemeClr val="tx1"/>
              </a:solidFill>
              <a:latin typeface="Calibri" charset="0"/>
              <a:ea typeface="Calibri" charset="0"/>
              <a:cs typeface="Calibri" charset="0"/>
            </a:endParaRPr>
          </a:p>
        </p:txBody>
      </p:sp>
      <p:pic>
        <p:nvPicPr>
          <p:cNvPr id="21" name="Picture 20"/>
          <p:cNvPicPr>
            <a:picLocks noChangeAspect="1"/>
          </p:cNvPicPr>
          <p:nvPr/>
        </p:nvPicPr>
        <p:blipFill>
          <a:blip r:embed="rId4"/>
          <a:stretch>
            <a:fillRect/>
          </a:stretch>
        </p:blipFill>
        <p:spPr>
          <a:xfrm>
            <a:off x="9670755" y="3158898"/>
            <a:ext cx="3416300" cy="749300"/>
          </a:xfrm>
          <a:prstGeom prst="rect">
            <a:avLst/>
          </a:prstGeom>
        </p:spPr>
      </p:pic>
      <p:pic>
        <p:nvPicPr>
          <p:cNvPr id="3" name="Picture 2"/>
          <p:cNvPicPr>
            <a:picLocks noChangeAspect="1"/>
          </p:cNvPicPr>
          <p:nvPr/>
        </p:nvPicPr>
        <p:blipFill>
          <a:blip r:embed="rId5"/>
          <a:stretch>
            <a:fillRect/>
          </a:stretch>
        </p:blipFill>
        <p:spPr>
          <a:xfrm>
            <a:off x="6738679" y="3834437"/>
            <a:ext cx="2229912" cy="526953"/>
          </a:xfrm>
          <a:prstGeom prst="rect">
            <a:avLst/>
          </a:prstGeom>
        </p:spPr>
      </p:pic>
      <p:grpSp>
        <p:nvGrpSpPr>
          <p:cNvPr id="9" name="Group 8"/>
          <p:cNvGrpSpPr/>
          <p:nvPr/>
        </p:nvGrpSpPr>
        <p:grpSpPr>
          <a:xfrm>
            <a:off x="440980" y="1959894"/>
            <a:ext cx="2132074" cy="3233583"/>
            <a:chOff x="1561707" y="1854514"/>
            <a:chExt cx="2132074" cy="3233583"/>
          </a:xfrm>
        </p:grpSpPr>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9943" y="1854514"/>
              <a:ext cx="1923838" cy="2959124"/>
            </a:xfrm>
            <a:prstGeom prst="rect">
              <a:avLst/>
            </a:prstGeom>
          </p:spPr>
        </p:pic>
        <p:sp>
          <p:nvSpPr>
            <p:cNvPr id="24" name="Rectangle 23"/>
            <p:cNvSpPr/>
            <p:nvPr/>
          </p:nvSpPr>
          <p:spPr>
            <a:xfrm rot="19816540">
              <a:off x="1561707" y="1865500"/>
              <a:ext cx="545033" cy="284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defTabSz="914400"/>
              <a:endParaRPr lang="en-US" sz="1000" b="1" i="1" dirty="0">
                <a:solidFill>
                  <a:schemeClr val="tx1"/>
                </a:solidFill>
              </a:endParaRPr>
            </a:p>
          </p:txBody>
        </p:sp>
        <p:sp>
          <p:nvSpPr>
            <p:cNvPr id="25" name="Rectangle 24"/>
            <p:cNvSpPr/>
            <p:nvPr/>
          </p:nvSpPr>
          <p:spPr>
            <a:xfrm rot="18533023">
              <a:off x="3149671" y="4584511"/>
              <a:ext cx="722437" cy="284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defTabSz="914400"/>
              <a:endParaRPr lang="en-US" sz="1000" b="1" i="1" dirty="0">
                <a:solidFill>
                  <a:schemeClr val="tx1"/>
                </a:solidFill>
              </a:endParaRPr>
            </a:p>
          </p:txBody>
        </p:sp>
      </p:grpSp>
      <p:grpSp>
        <p:nvGrpSpPr>
          <p:cNvPr id="27" name="Group 26"/>
          <p:cNvGrpSpPr/>
          <p:nvPr/>
        </p:nvGrpSpPr>
        <p:grpSpPr>
          <a:xfrm>
            <a:off x="6773404" y="2369614"/>
            <a:ext cx="714498" cy="536275"/>
            <a:chOff x="3513082" y="4021694"/>
            <a:chExt cx="714498" cy="536275"/>
          </a:xfrm>
        </p:grpSpPr>
        <p:sp>
          <p:nvSpPr>
            <p:cNvPr id="28" name="Rectangle 27"/>
            <p:cNvSpPr/>
            <p:nvPr/>
          </p:nvSpPr>
          <p:spPr>
            <a:xfrm>
              <a:off x="3513082"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3691840"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870598" y="4200452"/>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869953" y="4021694"/>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869953"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048822" y="4379211"/>
              <a:ext cx="178758" cy="17875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4049463" y="4200452"/>
              <a:ext cx="0" cy="17875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053224" y="4379210"/>
              <a:ext cx="1736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p:cNvCxnSpPr/>
          <p:nvPr/>
        </p:nvCxnSpPr>
        <p:spPr>
          <a:xfrm>
            <a:off x="7556421" y="2690894"/>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2055857" y="5143786"/>
            <a:ext cx="5500564" cy="6947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How are these critical bonds related to the energetic landscape of the assembly?</a:t>
            </a:r>
          </a:p>
        </p:txBody>
      </p:sp>
      <p:grpSp>
        <p:nvGrpSpPr>
          <p:cNvPr id="8" name="Group 7"/>
          <p:cNvGrpSpPr/>
          <p:nvPr/>
        </p:nvGrpSpPr>
        <p:grpSpPr>
          <a:xfrm>
            <a:off x="8026294" y="2374334"/>
            <a:ext cx="821153" cy="604252"/>
            <a:chOff x="8082696" y="2417951"/>
            <a:chExt cx="632059" cy="465106"/>
          </a:xfrm>
        </p:grpSpPr>
        <p:sp>
          <p:nvSpPr>
            <p:cNvPr id="42" name="Rectangle 41"/>
            <p:cNvSpPr/>
            <p:nvPr/>
          </p:nvSpPr>
          <p:spPr>
            <a:xfrm>
              <a:off x="8082696" y="2598340"/>
              <a:ext cx="204158" cy="181932"/>
            </a:xfrm>
            <a:custGeom>
              <a:avLst/>
              <a:gdLst>
                <a:gd name="connsiteX0" fmla="*/ 0 w 178758"/>
                <a:gd name="connsiteY0" fmla="*/ 0 h 178758"/>
                <a:gd name="connsiteX1" fmla="*/ 178758 w 178758"/>
                <a:gd name="connsiteY1" fmla="*/ 0 h 178758"/>
                <a:gd name="connsiteX2" fmla="*/ 178758 w 178758"/>
                <a:gd name="connsiteY2" fmla="*/ 178758 h 178758"/>
                <a:gd name="connsiteX3" fmla="*/ 0 w 178758"/>
                <a:gd name="connsiteY3" fmla="*/ 178758 h 178758"/>
                <a:gd name="connsiteX4" fmla="*/ 0 w 178758"/>
                <a:gd name="connsiteY4" fmla="*/ 0 h 178758"/>
                <a:gd name="connsiteX0" fmla="*/ 25400 w 204158"/>
                <a:gd name="connsiteY0" fmla="*/ 0 h 181933"/>
                <a:gd name="connsiteX1" fmla="*/ 204158 w 204158"/>
                <a:gd name="connsiteY1" fmla="*/ 0 h 181933"/>
                <a:gd name="connsiteX2" fmla="*/ 204158 w 204158"/>
                <a:gd name="connsiteY2" fmla="*/ 178758 h 181933"/>
                <a:gd name="connsiteX3" fmla="*/ 0 w 204158"/>
                <a:gd name="connsiteY3" fmla="*/ 181933 h 181933"/>
                <a:gd name="connsiteX4" fmla="*/ 25400 w 204158"/>
                <a:gd name="connsiteY4" fmla="*/ 0 h 181933"/>
                <a:gd name="connsiteX0" fmla="*/ 25400 w 204158"/>
                <a:gd name="connsiteY0" fmla="*/ 0 h 181933"/>
                <a:gd name="connsiteX1" fmla="*/ 204158 w 204158"/>
                <a:gd name="connsiteY1" fmla="*/ 0 h 181933"/>
                <a:gd name="connsiteX2" fmla="*/ 175583 w 204158"/>
                <a:gd name="connsiteY2" fmla="*/ 178758 h 181933"/>
                <a:gd name="connsiteX3" fmla="*/ 0 w 204158"/>
                <a:gd name="connsiteY3" fmla="*/ 181933 h 181933"/>
                <a:gd name="connsiteX4" fmla="*/ 25400 w 204158"/>
                <a:gd name="connsiteY4" fmla="*/ 0 h 181933"/>
                <a:gd name="connsiteX0" fmla="*/ 25400 w 204158"/>
                <a:gd name="connsiteY0" fmla="*/ 0 h 185108"/>
                <a:gd name="connsiteX1" fmla="*/ 204158 w 204158"/>
                <a:gd name="connsiteY1" fmla="*/ 0 h 185108"/>
                <a:gd name="connsiteX2" fmla="*/ 172408 w 204158"/>
                <a:gd name="connsiteY2" fmla="*/ 185108 h 185108"/>
                <a:gd name="connsiteX3" fmla="*/ 0 w 204158"/>
                <a:gd name="connsiteY3" fmla="*/ 181933 h 185108"/>
                <a:gd name="connsiteX4" fmla="*/ 25400 w 204158"/>
                <a:gd name="connsiteY4" fmla="*/ 0 h 185108"/>
                <a:gd name="connsiteX0" fmla="*/ 25400 w 204158"/>
                <a:gd name="connsiteY0" fmla="*/ 0 h 181933"/>
                <a:gd name="connsiteX1" fmla="*/ 204158 w 204158"/>
                <a:gd name="connsiteY1" fmla="*/ 0 h 181933"/>
                <a:gd name="connsiteX2" fmla="*/ 178758 w 204158"/>
                <a:gd name="connsiteY2" fmla="*/ 181933 h 181933"/>
                <a:gd name="connsiteX3" fmla="*/ 0 w 204158"/>
                <a:gd name="connsiteY3" fmla="*/ 181933 h 181933"/>
                <a:gd name="connsiteX4" fmla="*/ 25400 w 204158"/>
                <a:gd name="connsiteY4" fmla="*/ 0 h 181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58" h="181933">
                  <a:moveTo>
                    <a:pt x="25400" y="0"/>
                  </a:moveTo>
                  <a:lnTo>
                    <a:pt x="204158" y="0"/>
                  </a:lnTo>
                  <a:lnTo>
                    <a:pt x="178758" y="181933"/>
                  </a:lnTo>
                  <a:lnTo>
                    <a:pt x="0" y="181933"/>
                  </a:lnTo>
                  <a:lnTo>
                    <a:pt x="25400" y="0"/>
                  </a:lnTo>
                  <a:close/>
                </a:path>
              </a:pathLst>
            </a:cu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1"/>
            <p:cNvSpPr/>
            <p:nvPr/>
          </p:nvSpPr>
          <p:spPr>
            <a:xfrm>
              <a:off x="8262732" y="2599926"/>
              <a:ext cx="204158" cy="181933"/>
            </a:xfrm>
            <a:custGeom>
              <a:avLst/>
              <a:gdLst>
                <a:gd name="connsiteX0" fmla="*/ 0 w 178758"/>
                <a:gd name="connsiteY0" fmla="*/ 0 h 178758"/>
                <a:gd name="connsiteX1" fmla="*/ 178758 w 178758"/>
                <a:gd name="connsiteY1" fmla="*/ 0 h 178758"/>
                <a:gd name="connsiteX2" fmla="*/ 178758 w 178758"/>
                <a:gd name="connsiteY2" fmla="*/ 178758 h 178758"/>
                <a:gd name="connsiteX3" fmla="*/ 0 w 178758"/>
                <a:gd name="connsiteY3" fmla="*/ 178758 h 178758"/>
                <a:gd name="connsiteX4" fmla="*/ 0 w 178758"/>
                <a:gd name="connsiteY4" fmla="*/ 0 h 178758"/>
                <a:gd name="connsiteX0" fmla="*/ 25400 w 204158"/>
                <a:gd name="connsiteY0" fmla="*/ 0 h 181933"/>
                <a:gd name="connsiteX1" fmla="*/ 204158 w 204158"/>
                <a:gd name="connsiteY1" fmla="*/ 0 h 181933"/>
                <a:gd name="connsiteX2" fmla="*/ 204158 w 204158"/>
                <a:gd name="connsiteY2" fmla="*/ 178758 h 181933"/>
                <a:gd name="connsiteX3" fmla="*/ 0 w 204158"/>
                <a:gd name="connsiteY3" fmla="*/ 181933 h 181933"/>
                <a:gd name="connsiteX4" fmla="*/ 25400 w 204158"/>
                <a:gd name="connsiteY4" fmla="*/ 0 h 181933"/>
                <a:gd name="connsiteX0" fmla="*/ 25400 w 204158"/>
                <a:gd name="connsiteY0" fmla="*/ 0 h 181933"/>
                <a:gd name="connsiteX1" fmla="*/ 204158 w 204158"/>
                <a:gd name="connsiteY1" fmla="*/ 0 h 181933"/>
                <a:gd name="connsiteX2" fmla="*/ 175583 w 204158"/>
                <a:gd name="connsiteY2" fmla="*/ 178758 h 181933"/>
                <a:gd name="connsiteX3" fmla="*/ 0 w 204158"/>
                <a:gd name="connsiteY3" fmla="*/ 181933 h 181933"/>
                <a:gd name="connsiteX4" fmla="*/ 25400 w 204158"/>
                <a:gd name="connsiteY4" fmla="*/ 0 h 181933"/>
                <a:gd name="connsiteX0" fmla="*/ 25400 w 204158"/>
                <a:gd name="connsiteY0" fmla="*/ 0 h 185108"/>
                <a:gd name="connsiteX1" fmla="*/ 204158 w 204158"/>
                <a:gd name="connsiteY1" fmla="*/ 0 h 185108"/>
                <a:gd name="connsiteX2" fmla="*/ 172408 w 204158"/>
                <a:gd name="connsiteY2" fmla="*/ 185108 h 185108"/>
                <a:gd name="connsiteX3" fmla="*/ 0 w 204158"/>
                <a:gd name="connsiteY3" fmla="*/ 181933 h 185108"/>
                <a:gd name="connsiteX4" fmla="*/ 25400 w 204158"/>
                <a:gd name="connsiteY4" fmla="*/ 0 h 185108"/>
                <a:gd name="connsiteX0" fmla="*/ 25400 w 204158"/>
                <a:gd name="connsiteY0" fmla="*/ 0 h 181933"/>
                <a:gd name="connsiteX1" fmla="*/ 204158 w 204158"/>
                <a:gd name="connsiteY1" fmla="*/ 0 h 181933"/>
                <a:gd name="connsiteX2" fmla="*/ 178758 w 204158"/>
                <a:gd name="connsiteY2" fmla="*/ 181933 h 181933"/>
                <a:gd name="connsiteX3" fmla="*/ 0 w 204158"/>
                <a:gd name="connsiteY3" fmla="*/ 181933 h 181933"/>
                <a:gd name="connsiteX4" fmla="*/ 25400 w 204158"/>
                <a:gd name="connsiteY4" fmla="*/ 0 h 181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58" h="181933">
                  <a:moveTo>
                    <a:pt x="25400" y="0"/>
                  </a:moveTo>
                  <a:lnTo>
                    <a:pt x="204158" y="0"/>
                  </a:lnTo>
                  <a:lnTo>
                    <a:pt x="178758" y="181933"/>
                  </a:lnTo>
                  <a:lnTo>
                    <a:pt x="0" y="181933"/>
                  </a:lnTo>
                  <a:lnTo>
                    <a:pt x="25400" y="0"/>
                  </a:lnTo>
                  <a:close/>
                </a:path>
              </a:pathLst>
            </a:cu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41"/>
            <p:cNvSpPr/>
            <p:nvPr/>
          </p:nvSpPr>
          <p:spPr>
            <a:xfrm>
              <a:off x="8442768" y="2598339"/>
              <a:ext cx="204158" cy="181933"/>
            </a:xfrm>
            <a:custGeom>
              <a:avLst/>
              <a:gdLst>
                <a:gd name="connsiteX0" fmla="*/ 0 w 178758"/>
                <a:gd name="connsiteY0" fmla="*/ 0 h 178758"/>
                <a:gd name="connsiteX1" fmla="*/ 178758 w 178758"/>
                <a:gd name="connsiteY1" fmla="*/ 0 h 178758"/>
                <a:gd name="connsiteX2" fmla="*/ 178758 w 178758"/>
                <a:gd name="connsiteY2" fmla="*/ 178758 h 178758"/>
                <a:gd name="connsiteX3" fmla="*/ 0 w 178758"/>
                <a:gd name="connsiteY3" fmla="*/ 178758 h 178758"/>
                <a:gd name="connsiteX4" fmla="*/ 0 w 178758"/>
                <a:gd name="connsiteY4" fmla="*/ 0 h 178758"/>
                <a:gd name="connsiteX0" fmla="*/ 25400 w 204158"/>
                <a:gd name="connsiteY0" fmla="*/ 0 h 181933"/>
                <a:gd name="connsiteX1" fmla="*/ 204158 w 204158"/>
                <a:gd name="connsiteY1" fmla="*/ 0 h 181933"/>
                <a:gd name="connsiteX2" fmla="*/ 204158 w 204158"/>
                <a:gd name="connsiteY2" fmla="*/ 178758 h 181933"/>
                <a:gd name="connsiteX3" fmla="*/ 0 w 204158"/>
                <a:gd name="connsiteY3" fmla="*/ 181933 h 181933"/>
                <a:gd name="connsiteX4" fmla="*/ 25400 w 204158"/>
                <a:gd name="connsiteY4" fmla="*/ 0 h 181933"/>
                <a:gd name="connsiteX0" fmla="*/ 25400 w 204158"/>
                <a:gd name="connsiteY0" fmla="*/ 0 h 181933"/>
                <a:gd name="connsiteX1" fmla="*/ 204158 w 204158"/>
                <a:gd name="connsiteY1" fmla="*/ 0 h 181933"/>
                <a:gd name="connsiteX2" fmla="*/ 175583 w 204158"/>
                <a:gd name="connsiteY2" fmla="*/ 178758 h 181933"/>
                <a:gd name="connsiteX3" fmla="*/ 0 w 204158"/>
                <a:gd name="connsiteY3" fmla="*/ 181933 h 181933"/>
                <a:gd name="connsiteX4" fmla="*/ 25400 w 204158"/>
                <a:gd name="connsiteY4" fmla="*/ 0 h 181933"/>
                <a:gd name="connsiteX0" fmla="*/ 25400 w 204158"/>
                <a:gd name="connsiteY0" fmla="*/ 0 h 185108"/>
                <a:gd name="connsiteX1" fmla="*/ 204158 w 204158"/>
                <a:gd name="connsiteY1" fmla="*/ 0 h 185108"/>
                <a:gd name="connsiteX2" fmla="*/ 172408 w 204158"/>
                <a:gd name="connsiteY2" fmla="*/ 185108 h 185108"/>
                <a:gd name="connsiteX3" fmla="*/ 0 w 204158"/>
                <a:gd name="connsiteY3" fmla="*/ 181933 h 185108"/>
                <a:gd name="connsiteX4" fmla="*/ 25400 w 204158"/>
                <a:gd name="connsiteY4" fmla="*/ 0 h 185108"/>
                <a:gd name="connsiteX0" fmla="*/ 25400 w 204158"/>
                <a:gd name="connsiteY0" fmla="*/ 0 h 181933"/>
                <a:gd name="connsiteX1" fmla="*/ 204158 w 204158"/>
                <a:gd name="connsiteY1" fmla="*/ 0 h 181933"/>
                <a:gd name="connsiteX2" fmla="*/ 178758 w 204158"/>
                <a:gd name="connsiteY2" fmla="*/ 181933 h 181933"/>
                <a:gd name="connsiteX3" fmla="*/ 0 w 204158"/>
                <a:gd name="connsiteY3" fmla="*/ 181933 h 181933"/>
                <a:gd name="connsiteX4" fmla="*/ 25400 w 204158"/>
                <a:gd name="connsiteY4" fmla="*/ 0 h 181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58" h="181933">
                  <a:moveTo>
                    <a:pt x="25400" y="0"/>
                  </a:moveTo>
                  <a:lnTo>
                    <a:pt x="204158" y="0"/>
                  </a:lnTo>
                  <a:lnTo>
                    <a:pt x="178758" y="181933"/>
                  </a:lnTo>
                  <a:lnTo>
                    <a:pt x="0" y="181933"/>
                  </a:lnTo>
                  <a:lnTo>
                    <a:pt x="25400" y="0"/>
                  </a:lnTo>
                  <a:close/>
                </a:path>
              </a:pathLst>
            </a:custGeom>
            <a:gradFill flip="none" rotWithShape="1">
              <a:gsLst>
                <a:gs pos="49000">
                  <a:srgbClr val="00CB50"/>
                </a:gs>
                <a:gs pos="100000">
                  <a:srgbClr val="007750"/>
                </a:gs>
              </a:gsLst>
              <a:lin ang="2700000" scaled="1"/>
              <a:tileRect/>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41"/>
            <p:cNvSpPr/>
            <p:nvPr/>
          </p:nvSpPr>
          <p:spPr>
            <a:xfrm>
              <a:off x="8465005" y="2417951"/>
              <a:ext cx="204158" cy="181933"/>
            </a:xfrm>
            <a:custGeom>
              <a:avLst/>
              <a:gdLst>
                <a:gd name="connsiteX0" fmla="*/ 0 w 178758"/>
                <a:gd name="connsiteY0" fmla="*/ 0 h 178758"/>
                <a:gd name="connsiteX1" fmla="*/ 178758 w 178758"/>
                <a:gd name="connsiteY1" fmla="*/ 0 h 178758"/>
                <a:gd name="connsiteX2" fmla="*/ 178758 w 178758"/>
                <a:gd name="connsiteY2" fmla="*/ 178758 h 178758"/>
                <a:gd name="connsiteX3" fmla="*/ 0 w 178758"/>
                <a:gd name="connsiteY3" fmla="*/ 178758 h 178758"/>
                <a:gd name="connsiteX4" fmla="*/ 0 w 178758"/>
                <a:gd name="connsiteY4" fmla="*/ 0 h 178758"/>
                <a:gd name="connsiteX0" fmla="*/ 25400 w 204158"/>
                <a:gd name="connsiteY0" fmla="*/ 0 h 181933"/>
                <a:gd name="connsiteX1" fmla="*/ 204158 w 204158"/>
                <a:gd name="connsiteY1" fmla="*/ 0 h 181933"/>
                <a:gd name="connsiteX2" fmla="*/ 204158 w 204158"/>
                <a:gd name="connsiteY2" fmla="*/ 178758 h 181933"/>
                <a:gd name="connsiteX3" fmla="*/ 0 w 204158"/>
                <a:gd name="connsiteY3" fmla="*/ 181933 h 181933"/>
                <a:gd name="connsiteX4" fmla="*/ 25400 w 204158"/>
                <a:gd name="connsiteY4" fmla="*/ 0 h 181933"/>
                <a:gd name="connsiteX0" fmla="*/ 25400 w 204158"/>
                <a:gd name="connsiteY0" fmla="*/ 0 h 181933"/>
                <a:gd name="connsiteX1" fmla="*/ 204158 w 204158"/>
                <a:gd name="connsiteY1" fmla="*/ 0 h 181933"/>
                <a:gd name="connsiteX2" fmla="*/ 175583 w 204158"/>
                <a:gd name="connsiteY2" fmla="*/ 178758 h 181933"/>
                <a:gd name="connsiteX3" fmla="*/ 0 w 204158"/>
                <a:gd name="connsiteY3" fmla="*/ 181933 h 181933"/>
                <a:gd name="connsiteX4" fmla="*/ 25400 w 204158"/>
                <a:gd name="connsiteY4" fmla="*/ 0 h 181933"/>
                <a:gd name="connsiteX0" fmla="*/ 25400 w 204158"/>
                <a:gd name="connsiteY0" fmla="*/ 0 h 185108"/>
                <a:gd name="connsiteX1" fmla="*/ 204158 w 204158"/>
                <a:gd name="connsiteY1" fmla="*/ 0 h 185108"/>
                <a:gd name="connsiteX2" fmla="*/ 172408 w 204158"/>
                <a:gd name="connsiteY2" fmla="*/ 185108 h 185108"/>
                <a:gd name="connsiteX3" fmla="*/ 0 w 204158"/>
                <a:gd name="connsiteY3" fmla="*/ 181933 h 185108"/>
                <a:gd name="connsiteX4" fmla="*/ 25400 w 204158"/>
                <a:gd name="connsiteY4" fmla="*/ 0 h 185108"/>
                <a:gd name="connsiteX0" fmla="*/ 25400 w 204158"/>
                <a:gd name="connsiteY0" fmla="*/ 0 h 181933"/>
                <a:gd name="connsiteX1" fmla="*/ 204158 w 204158"/>
                <a:gd name="connsiteY1" fmla="*/ 0 h 181933"/>
                <a:gd name="connsiteX2" fmla="*/ 178758 w 204158"/>
                <a:gd name="connsiteY2" fmla="*/ 181933 h 181933"/>
                <a:gd name="connsiteX3" fmla="*/ 0 w 204158"/>
                <a:gd name="connsiteY3" fmla="*/ 181933 h 181933"/>
                <a:gd name="connsiteX4" fmla="*/ 25400 w 204158"/>
                <a:gd name="connsiteY4" fmla="*/ 0 h 181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158" h="181933">
                  <a:moveTo>
                    <a:pt x="25400" y="0"/>
                  </a:moveTo>
                  <a:lnTo>
                    <a:pt x="204158" y="0"/>
                  </a:lnTo>
                  <a:lnTo>
                    <a:pt x="178758" y="181933"/>
                  </a:lnTo>
                  <a:lnTo>
                    <a:pt x="0" y="181933"/>
                  </a:lnTo>
                  <a:lnTo>
                    <a:pt x="25400" y="0"/>
                  </a:lnTo>
                  <a:close/>
                </a:path>
              </a:pathLst>
            </a:cu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41"/>
            <p:cNvSpPr/>
            <p:nvPr/>
          </p:nvSpPr>
          <p:spPr>
            <a:xfrm rot="4855870">
              <a:off x="8508716" y="2715492"/>
              <a:ext cx="116737" cy="218393"/>
            </a:xfrm>
            <a:custGeom>
              <a:avLst/>
              <a:gdLst>
                <a:gd name="connsiteX0" fmla="*/ 0 w 178758"/>
                <a:gd name="connsiteY0" fmla="*/ 0 h 178758"/>
                <a:gd name="connsiteX1" fmla="*/ 178758 w 178758"/>
                <a:gd name="connsiteY1" fmla="*/ 0 h 178758"/>
                <a:gd name="connsiteX2" fmla="*/ 178758 w 178758"/>
                <a:gd name="connsiteY2" fmla="*/ 178758 h 178758"/>
                <a:gd name="connsiteX3" fmla="*/ 0 w 178758"/>
                <a:gd name="connsiteY3" fmla="*/ 178758 h 178758"/>
                <a:gd name="connsiteX4" fmla="*/ 0 w 178758"/>
                <a:gd name="connsiteY4" fmla="*/ 0 h 178758"/>
                <a:gd name="connsiteX0" fmla="*/ 25400 w 204158"/>
                <a:gd name="connsiteY0" fmla="*/ 0 h 181933"/>
                <a:gd name="connsiteX1" fmla="*/ 204158 w 204158"/>
                <a:gd name="connsiteY1" fmla="*/ 0 h 181933"/>
                <a:gd name="connsiteX2" fmla="*/ 204158 w 204158"/>
                <a:gd name="connsiteY2" fmla="*/ 178758 h 181933"/>
                <a:gd name="connsiteX3" fmla="*/ 0 w 204158"/>
                <a:gd name="connsiteY3" fmla="*/ 181933 h 181933"/>
                <a:gd name="connsiteX4" fmla="*/ 25400 w 204158"/>
                <a:gd name="connsiteY4" fmla="*/ 0 h 181933"/>
                <a:gd name="connsiteX0" fmla="*/ 25400 w 204158"/>
                <a:gd name="connsiteY0" fmla="*/ 0 h 181933"/>
                <a:gd name="connsiteX1" fmla="*/ 204158 w 204158"/>
                <a:gd name="connsiteY1" fmla="*/ 0 h 181933"/>
                <a:gd name="connsiteX2" fmla="*/ 175583 w 204158"/>
                <a:gd name="connsiteY2" fmla="*/ 178758 h 181933"/>
                <a:gd name="connsiteX3" fmla="*/ 0 w 204158"/>
                <a:gd name="connsiteY3" fmla="*/ 181933 h 181933"/>
                <a:gd name="connsiteX4" fmla="*/ 25400 w 204158"/>
                <a:gd name="connsiteY4" fmla="*/ 0 h 181933"/>
                <a:gd name="connsiteX0" fmla="*/ 25400 w 204158"/>
                <a:gd name="connsiteY0" fmla="*/ 0 h 185108"/>
                <a:gd name="connsiteX1" fmla="*/ 204158 w 204158"/>
                <a:gd name="connsiteY1" fmla="*/ 0 h 185108"/>
                <a:gd name="connsiteX2" fmla="*/ 172408 w 204158"/>
                <a:gd name="connsiteY2" fmla="*/ 185108 h 185108"/>
                <a:gd name="connsiteX3" fmla="*/ 0 w 204158"/>
                <a:gd name="connsiteY3" fmla="*/ 181933 h 185108"/>
                <a:gd name="connsiteX4" fmla="*/ 25400 w 204158"/>
                <a:gd name="connsiteY4" fmla="*/ 0 h 185108"/>
                <a:gd name="connsiteX0" fmla="*/ 25400 w 204158"/>
                <a:gd name="connsiteY0" fmla="*/ 0 h 181933"/>
                <a:gd name="connsiteX1" fmla="*/ 204158 w 204158"/>
                <a:gd name="connsiteY1" fmla="*/ 0 h 181933"/>
                <a:gd name="connsiteX2" fmla="*/ 178758 w 204158"/>
                <a:gd name="connsiteY2" fmla="*/ 181933 h 181933"/>
                <a:gd name="connsiteX3" fmla="*/ 0 w 204158"/>
                <a:gd name="connsiteY3" fmla="*/ 181933 h 181933"/>
                <a:gd name="connsiteX4" fmla="*/ 25400 w 204158"/>
                <a:gd name="connsiteY4" fmla="*/ 0 h 181933"/>
                <a:gd name="connsiteX0" fmla="*/ 25400 w 178758"/>
                <a:gd name="connsiteY0" fmla="*/ 36460 h 218393"/>
                <a:gd name="connsiteX1" fmla="*/ 116737 w 178758"/>
                <a:gd name="connsiteY1" fmla="*/ 0 h 218393"/>
                <a:gd name="connsiteX2" fmla="*/ 178758 w 178758"/>
                <a:gd name="connsiteY2" fmla="*/ 218393 h 218393"/>
                <a:gd name="connsiteX3" fmla="*/ 0 w 178758"/>
                <a:gd name="connsiteY3" fmla="*/ 218393 h 218393"/>
                <a:gd name="connsiteX4" fmla="*/ 25400 w 178758"/>
                <a:gd name="connsiteY4" fmla="*/ 36460 h 218393"/>
                <a:gd name="connsiteX0" fmla="*/ 25400 w 116737"/>
                <a:gd name="connsiteY0" fmla="*/ 36460 h 218393"/>
                <a:gd name="connsiteX1" fmla="*/ 116737 w 116737"/>
                <a:gd name="connsiteY1" fmla="*/ 0 h 218393"/>
                <a:gd name="connsiteX2" fmla="*/ 88335 w 116737"/>
                <a:gd name="connsiteY2" fmla="*/ 200745 h 218393"/>
                <a:gd name="connsiteX3" fmla="*/ 0 w 116737"/>
                <a:gd name="connsiteY3" fmla="*/ 218393 h 218393"/>
                <a:gd name="connsiteX4" fmla="*/ 25400 w 116737"/>
                <a:gd name="connsiteY4" fmla="*/ 36460 h 218393"/>
                <a:gd name="connsiteX0" fmla="*/ 25400 w 116737"/>
                <a:gd name="connsiteY0" fmla="*/ 36460 h 218393"/>
                <a:gd name="connsiteX1" fmla="*/ 116737 w 116737"/>
                <a:gd name="connsiteY1" fmla="*/ 0 h 218393"/>
                <a:gd name="connsiteX2" fmla="*/ 82565 w 116737"/>
                <a:gd name="connsiteY2" fmla="*/ 196609 h 218393"/>
                <a:gd name="connsiteX3" fmla="*/ 0 w 116737"/>
                <a:gd name="connsiteY3" fmla="*/ 218393 h 218393"/>
                <a:gd name="connsiteX4" fmla="*/ 25400 w 116737"/>
                <a:gd name="connsiteY4" fmla="*/ 36460 h 218393"/>
                <a:gd name="connsiteX0" fmla="*/ 25400 w 116737"/>
                <a:gd name="connsiteY0" fmla="*/ 36460 h 218393"/>
                <a:gd name="connsiteX1" fmla="*/ 116737 w 116737"/>
                <a:gd name="connsiteY1" fmla="*/ 0 h 218393"/>
                <a:gd name="connsiteX2" fmla="*/ 89593 w 116737"/>
                <a:gd name="connsiteY2" fmla="*/ 183110 h 218393"/>
                <a:gd name="connsiteX3" fmla="*/ 0 w 116737"/>
                <a:gd name="connsiteY3" fmla="*/ 218393 h 218393"/>
                <a:gd name="connsiteX4" fmla="*/ 25400 w 116737"/>
                <a:gd name="connsiteY4" fmla="*/ 36460 h 218393"/>
                <a:gd name="connsiteX0" fmla="*/ 25400 w 116737"/>
                <a:gd name="connsiteY0" fmla="*/ 36460 h 218393"/>
                <a:gd name="connsiteX1" fmla="*/ 116737 w 116737"/>
                <a:gd name="connsiteY1" fmla="*/ 0 h 218393"/>
                <a:gd name="connsiteX2" fmla="*/ 94230 w 116737"/>
                <a:gd name="connsiteY2" fmla="*/ 174205 h 218393"/>
                <a:gd name="connsiteX3" fmla="*/ 0 w 116737"/>
                <a:gd name="connsiteY3" fmla="*/ 218393 h 218393"/>
                <a:gd name="connsiteX4" fmla="*/ 25400 w 116737"/>
                <a:gd name="connsiteY4" fmla="*/ 36460 h 21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37" h="218393">
                  <a:moveTo>
                    <a:pt x="25400" y="36460"/>
                  </a:moveTo>
                  <a:lnTo>
                    <a:pt x="116737" y="0"/>
                  </a:lnTo>
                  <a:lnTo>
                    <a:pt x="94230" y="174205"/>
                  </a:lnTo>
                  <a:lnTo>
                    <a:pt x="0" y="218393"/>
                  </a:lnTo>
                  <a:lnTo>
                    <a:pt x="25400" y="36460"/>
                  </a:lnTo>
                  <a:close/>
                </a:path>
              </a:pathLst>
            </a:custGeom>
            <a:gradFill flip="none" rotWithShape="1">
              <a:gsLst>
                <a:gs pos="33000">
                  <a:schemeClr val="bg1">
                    <a:lumMod val="75000"/>
                  </a:schemeClr>
                </a:gs>
                <a:gs pos="62000">
                  <a:schemeClr val="tx1">
                    <a:lumMod val="50000"/>
                    <a:lumOff val="50000"/>
                  </a:schemeClr>
                </a:gs>
              </a:gsLst>
              <a:lin ang="13500000" scaled="1"/>
              <a:tileRect/>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41"/>
            <p:cNvSpPr/>
            <p:nvPr/>
          </p:nvSpPr>
          <p:spPr>
            <a:xfrm rot="16595257" flipH="1" flipV="1">
              <a:off x="8544972" y="2685319"/>
              <a:ext cx="250878" cy="88689"/>
            </a:xfrm>
            <a:custGeom>
              <a:avLst/>
              <a:gdLst>
                <a:gd name="connsiteX0" fmla="*/ 0 w 178758"/>
                <a:gd name="connsiteY0" fmla="*/ 0 h 178758"/>
                <a:gd name="connsiteX1" fmla="*/ 178758 w 178758"/>
                <a:gd name="connsiteY1" fmla="*/ 0 h 178758"/>
                <a:gd name="connsiteX2" fmla="*/ 178758 w 178758"/>
                <a:gd name="connsiteY2" fmla="*/ 178758 h 178758"/>
                <a:gd name="connsiteX3" fmla="*/ 0 w 178758"/>
                <a:gd name="connsiteY3" fmla="*/ 178758 h 178758"/>
                <a:gd name="connsiteX4" fmla="*/ 0 w 178758"/>
                <a:gd name="connsiteY4" fmla="*/ 0 h 178758"/>
                <a:gd name="connsiteX0" fmla="*/ 25400 w 204158"/>
                <a:gd name="connsiteY0" fmla="*/ 0 h 181933"/>
                <a:gd name="connsiteX1" fmla="*/ 204158 w 204158"/>
                <a:gd name="connsiteY1" fmla="*/ 0 h 181933"/>
                <a:gd name="connsiteX2" fmla="*/ 204158 w 204158"/>
                <a:gd name="connsiteY2" fmla="*/ 178758 h 181933"/>
                <a:gd name="connsiteX3" fmla="*/ 0 w 204158"/>
                <a:gd name="connsiteY3" fmla="*/ 181933 h 181933"/>
                <a:gd name="connsiteX4" fmla="*/ 25400 w 204158"/>
                <a:gd name="connsiteY4" fmla="*/ 0 h 181933"/>
                <a:gd name="connsiteX0" fmla="*/ 25400 w 204158"/>
                <a:gd name="connsiteY0" fmla="*/ 0 h 181933"/>
                <a:gd name="connsiteX1" fmla="*/ 204158 w 204158"/>
                <a:gd name="connsiteY1" fmla="*/ 0 h 181933"/>
                <a:gd name="connsiteX2" fmla="*/ 175583 w 204158"/>
                <a:gd name="connsiteY2" fmla="*/ 178758 h 181933"/>
                <a:gd name="connsiteX3" fmla="*/ 0 w 204158"/>
                <a:gd name="connsiteY3" fmla="*/ 181933 h 181933"/>
                <a:gd name="connsiteX4" fmla="*/ 25400 w 204158"/>
                <a:gd name="connsiteY4" fmla="*/ 0 h 181933"/>
                <a:gd name="connsiteX0" fmla="*/ 25400 w 204158"/>
                <a:gd name="connsiteY0" fmla="*/ 0 h 185108"/>
                <a:gd name="connsiteX1" fmla="*/ 204158 w 204158"/>
                <a:gd name="connsiteY1" fmla="*/ 0 h 185108"/>
                <a:gd name="connsiteX2" fmla="*/ 172408 w 204158"/>
                <a:gd name="connsiteY2" fmla="*/ 185108 h 185108"/>
                <a:gd name="connsiteX3" fmla="*/ 0 w 204158"/>
                <a:gd name="connsiteY3" fmla="*/ 181933 h 185108"/>
                <a:gd name="connsiteX4" fmla="*/ 25400 w 204158"/>
                <a:gd name="connsiteY4" fmla="*/ 0 h 185108"/>
                <a:gd name="connsiteX0" fmla="*/ 25400 w 204158"/>
                <a:gd name="connsiteY0" fmla="*/ 0 h 181933"/>
                <a:gd name="connsiteX1" fmla="*/ 204158 w 204158"/>
                <a:gd name="connsiteY1" fmla="*/ 0 h 181933"/>
                <a:gd name="connsiteX2" fmla="*/ 178758 w 204158"/>
                <a:gd name="connsiteY2" fmla="*/ 181933 h 181933"/>
                <a:gd name="connsiteX3" fmla="*/ 0 w 204158"/>
                <a:gd name="connsiteY3" fmla="*/ 181933 h 181933"/>
                <a:gd name="connsiteX4" fmla="*/ 25400 w 204158"/>
                <a:gd name="connsiteY4" fmla="*/ 0 h 181933"/>
                <a:gd name="connsiteX0" fmla="*/ 25400 w 231723"/>
                <a:gd name="connsiteY0" fmla="*/ 0 h 181933"/>
                <a:gd name="connsiteX1" fmla="*/ 231723 w 231723"/>
                <a:gd name="connsiteY1" fmla="*/ 21880 h 181933"/>
                <a:gd name="connsiteX2" fmla="*/ 178758 w 231723"/>
                <a:gd name="connsiteY2" fmla="*/ 181933 h 181933"/>
                <a:gd name="connsiteX3" fmla="*/ 0 w 231723"/>
                <a:gd name="connsiteY3" fmla="*/ 181933 h 181933"/>
                <a:gd name="connsiteX4" fmla="*/ 25400 w 231723"/>
                <a:gd name="connsiteY4" fmla="*/ 0 h 181933"/>
                <a:gd name="connsiteX0" fmla="*/ 51619 w 231723"/>
                <a:gd name="connsiteY0" fmla="*/ 1 h 189614"/>
                <a:gd name="connsiteX1" fmla="*/ 231723 w 231723"/>
                <a:gd name="connsiteY1" fmla="*/ 29561 h 189614"/>
                <a:gd name="connsiteX2" fmla="*/ 178758 w 231723"/>
                <a:gd name="connsiteY2" fmla="*/ 189614 h 189614"/>
                <a:gd name="connsiteX3" fmla="*/ 0 w 231723"/>
                <a:gd name="connsiteY3" fmla="*/ 189614 h 189614"/>
                <a:gd name="connsiteX4" fmla="*/ 51619 w 231723"/>
                <a:gd name="connsiteY4" fmla="*/ 1 h 189614"/>
                <a:gd name="connsiteX0" fmla="*/ 51619 w 231723"/>
                <a:gd name="connsiteY0" fmla="*/ 1 h 207808"/>
                <a:gd name="connsiteX1" fmla="*/ 231723 w 231723"/>
                <a:gd name="connsiteY1" fmla="*/ 29561 h 207808"/>
                <a:gd name="connsiteX2" fmla="*/ 167778 w 231723"/>
                <a:gd name="connsiteY2" fmla="*/ 207809 h 207808"/>
                <a:gd name="connsiteX3" fmla="*/ 0 w 231723"/>
                <a:gd name="connsiteY3" fmla="*/ 189614 h 207808"/>
                <a:gd name="connsiteX4" fmla="*/ 51619 w 231723"/>
                <a:gd name="connsiteY4" fmla="*/ 1 h 207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23" h="207808">
                  <a:moveTo>
                    <a:pt x="51619" y="1"/>
                  </a:moveTo>
                  <a:lnTo>
                    <a:pt x="231723" y="29561"/>
                  </a:lnTo>
                  <a:lnTo>
                    <a:pt x="167778" y="207809"/>
                  </a:lnTo>
                  <a:lnTo>
                    <a:pt x="0" y="189614"/>
                  </a:lnTo>
                  <a:lnTo>
                    <a:pt x="51619" y="1"/>
                  </a:lnTo>
                  <a:close/>
                </a:path>
              </a:pathLst>
            </a:custGeom>
            <a:solidFill>
              <a:srgbClr val="0077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16280" y="43628"/>
            <a:ext cx="5059480" cy="280450"/>
            <a:chOff x="-16280" y="43628"/>
            <a:chExt cx="5059480" cy="280450"/>
          </a:xfrm>
        </p:grpSpPr>
        <p:sp>
          <p:nvSpPr>
            <p:cNvPr id="56" name="Pentagon 55"/>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57" name="Chevron 56"/>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58" name="Chevron 57"/>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1</a:t>
              </a:r>
              <a:endParaRPr lang="en-US" sz="1000" b="1" dirty="0">
                <a:solidFill>
                  <a:schemeClr val="bg1"/>
                </a:solidFill>
              </a:endParaRPr>
            </a:p>
          </p:txBody>
        </p:sp>
        <p:sp>
          <p:nvSpPr>
            <p:cNvPr id="59" name="Chevron 58"/>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60" name="Chevron 59"/>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61" name="Slide Number Placeholder 6"/>
          <p:cNvSpPr>
            <a:spLocks noGrp="1"/>
          </p:cNvSpPr>
          <p:nvPr>
            <p:ph type="sldNum" sz="quarter" idx="4"/>
          </p:nvPr>
        </p:nvSpPr>
        <p:spPr>
          <a:xfrm>
            <a:off x="8686800" y="5725889"/>
            <a:ext cx="457200" cy="365125"/>
          </a:xfrm>
        </p:spPr>
        <p:txBody>
          <a:bodyPr/>
          <a:lstStyle/>
          <a:p>
            <a:r>
              <a:rPr lang="en-US" dirty="0" smtClean="0"/>
              <a:t>12</a:t>
            </a:r>
            <a:endParaRPr lang="en-US" dirty="0"/>
          </a:p>
        </p:txBody>
      </p:sp>
    </p:spTree>
    <p:extLst>
      <p:ext uri="{BB962C8B-B14F-4D97-AF65-F5344CB8AC3E}">
        <p14:creationId xmlns:p14="http://schemas.microsoft.com/office/powerpoint/2010/main" val="152771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Project 2</a:t>
            </a:r>
            <a:r>
              <a:rPr lang="en-US" dirty="0"/>
              <a:t>: Develop energy landscapes for identifying kinetic barriers to assembly</a:t>
            </a:r>
          </a:p>
        </p:txBody>
      </p:sp>
      <p:sp>
        <p:nvSpPr>
          <p:cNvPr id="19" name="Rectangle 18"/>
          <p:cNvSpPr/>
          <p:nvPr/>
        </p:nvSpPr>
        <p:spPr>
          <a:xfrm>
            <a:off x="978333" y="1811670"/>
            <a:ext cx="3625016" cy="5019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Task</a:t>
            </a:r>
            <a:endParaRPr lang="en-US" sz="2400" b="1" dirty="0">
              <a:solidFill>
                <a:schemeClr val="tx1"/>
              </a:solidFill>
            </a:endParaRPr>
          </a:p>
        </p:txBody>
      </p:sp>
      <p:sp>
        <p:nvSpPr>
          <p:cNvPr id="20" name="Rectangle 19"/>
          <p:cNvSpPr/>
          <p:nvPr/>
        </p:nvSpPr>
        <p:spPr>
          <a:xfrm>
            <a:off x="4959117" y="1811670"/>
            <a:ext cx="3625016" cy="5019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Goal</a:t>
            </a:r>
            <a:endParaRPr lang="en-US" sz="2400" b="1" dirty="0">
              <a:solidFill>
                <a:schemeClr val="tx1"/>
              </a:solidFill>
            </a:endParaRPr>
          </a:p>
        </p:txBody>
      </p:sp>
      <p:sp>
        <p:nvSpPr>
          <p:cNvPr id="18" name="Oval 17"/>
          <p:cNvSpPr/>
          <p:nvPr/>
        </p:nvSpPr>
        <p:spPr>
          <a:xfrm>
            <a:off x="393965" y="2420374"/>
            <a:ext cx="457200" cy="457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1</a:t>
            </a:r>
            <a:endParaRPr lang="en-US" dirty="0">
              <a:solidFill>
                <a:schemeClr val="bg1"/>
              </a:solidFill>
            </a:endParaRPr>
          </a:p>
        </p:txBody>
      </p:sp>
      <p:sp>
        <p:nvSpPr>
          <p:cNvPr id="21" name="Rectangle 20"/>
          <p:cNvSpPr/>
          <p:nvPr/>
        </p:nvSpPr>
        <p:spPr>
          <a:xfrm>
            <a:off x="978333" y="2420374"/>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smtClean="0">
                <a:solidFill>
                  <a:schemeClr val="tx1"/>
                </a:solidFill>
              </a:rPr>
              <a:t>Develop </a:t>
            </a:r>
            <a:r>
              <a:rPr lang="en-US" b="1" dirty="0" err="1" smtClean="0">
                <a:solidFill>
                  <a:schemeClr val="tx1"/>
                </a:solidFill>
              </a:rPr>
              <a:t>disconnectivity</a:t>
            </a:r>
            <a:r>
              <a:rPr lang="en-US" b="1" dirty="0" smtClean="0">
                <a:solidFill>
                  <a:schemeClr val="tx1"/>
                </a:solidFill>
              </a:rPr>
              <a:t> graphs for folding pathways</a:t>
            </a:r>
            <a:endParaRPr lang="en-US" b="1" dirty="0">
              <a:solidFill>
                <a:schemeClr val="tx1"/>
              </a:solidFill>
            </a:endParaRPr>
          </a:p>
        </p:txBody>
      </p:sp>
      <p:sp>
        <p:nvSpPr>
          <p:cNvPr id="22" name="Rectangle 21"/>
          <p:cNvSpPr/>
          <p:nvPr/>
        </p:nvSpPr>
        <p:spPr>
          <a:xfrm>
            <a:off x="4959117" y="2420374"/>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Visualize and understand the energetics of system folding</a:t>
            </a:r>
            <a:endParaRPr lang="en-US" dirty="0">
              <a:solidFill>
                <a:schemeClr val="tx1"/>
              </a:solidFill>
            </a:endParaRPr>
          </a:p>
        </p:txBody>
      </p:sp>
      <p:sp>
        <p:nvSpPr>
          <p:cNvPr id="23" name="Oval 22"/>
          <p:cNvSpPr/>
          <p:nvPr/>
        </p:nvSpPr>
        <p:spPr>
          <a:xfrm>
            <a:off x="393965" y="3446617"/>
            <a:ext cx="457200" cy="457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2</a:t>
            </a:r>
            <a:endParaRPr lang="en-US" dirty="0">
              <a:solidFill>
                <a:schemeClr val="bg1"/>
              </a:solidFill>
            </a:endParaRPr>
          </a:p>
        </p:txBody>
      </p:sp>
      <p:sp>
        <p:nvSpPr>
          <p:cNvPr id="24" name="Rectangle 23"/>
          <p:cNvSpPr/>
          <p:nvPr/>
        </p:nvSpPr>
        <p:spPr>
          <a:xfrm>
            <a:off x="978333" y="3446617"/>
            <a:ext cx="3625016" cy="11472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smtClean="0">
                <a:solidFill>
                  <a:schemeClr val="tx1"/>
                </a:solidFill>
              </a:rPr>
              <a:t>Study favorable pathways identified from </a:t>
            </a:r>
            <a:r>
              <a:rPr lang="en-US" b="1" dirty="0" err="1" smtClean="0">
                <a:solidFill>
                  <a:schemeClr val="tx1"/>
                </a:solidFill>
              </a:rPr>
              <a:t>disconnectivity</a:t>
            </a:r>
            <a:r>
              <a:rPr lang="en-US" b="1" dirty="0" smtClean="0">
                <a:solidFill>
                  <a:schemeClr val="tx1"/>
                </a:solidFill>
              </a:rPr>
              <a:t> graphs</a:t>
            </a:r>
            <a:endParaRPr lang="en-US" b="1" dirty="0">
              <a:solidFill>
                <a:schemeClr val="tx1"/>
              </a:solidFill>
            </a:endParaRPr>
          </a:p>
        </p:txBody>
      </p:sp>
      <p:sp>
        <p:nvSpPr>
          <p:cNvPr id="25" name="Rectangle 24"/>
          <p:cNvSpPr/>
          <p:nvPr/>
        </p:nvSpPr>
        <p:spPr>
          <a:xfrm>
            <a:off x="4959117" y="3446617"/>
            <a:ext cx="3625016" cy="11472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Identify commonalities between favorable paths (we expect that critical bonds would help assembly avoid kinetic traps)</a:t>
            </a:r>
            <a:endParaRPr lang="en-US" dirty="0">
              <a:solidFill>
                <a:schemeClr val="tx1"/>
              </a:solidFill>
            </a:endParaRPr>
          </a:p>
        </p:txBody>
      </p:sp>
      <p:sp>
        <p:nvSpPr>
          <p:cNvPr id="26" name="Rectangle 25"/>
          <p:cNvSpPr/>
          <p:nvPr/>
        </p:nvSpPr>
        <p:spPr>
          <a:xfrm>
            <a:off x="978333" y="4737311"/>
            <a:ext cx="3625016" cy="118892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smtClean="0">
                <a:solidFill>
                  <a:schemeClr val="tx1"/>
                </a:solidFill>
              </a:rPr>
              <a:t>Identify which characteristics of a nets correspond to a narrower energetic funnel</a:t>
            </a:r>
            <a:endParaRPr lang="en-US" b="1" dirty="0">
              <a:solidFill>
                <a:schemeClr val="tx1"/>
              </a:solidFill>
            </a:endParaRPr>
          </a:p>
        </p:txBody>
      </p:sp>
      <p:sp>
        <p:nvSpPr>
          <p:cNvPr id="27" name="Rectangle 26"/>
          <p:cNvSpPr/>
          <p:nvPr/>
        </p:nvSpPr>
        <p:spPr>
          <a:xfrm>
            <a:off x="4959117" y="4737311"/>
            <a:ext cx="3625016" cy="118892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Determine whether characteristics that correlate to higher yield (great leaves, compactness) correlate with narrower energetic funnel</a:t>
            </a:r>
            <a:endParaRPr lang="en-US" dirty="0">
              <a:solidFill>
                <a:schemeClr val="tx1"/>
              </a:solidFill>
            </a:endParaRPr>
          </a:p>
        </p:txBody>
      </p:sp>
      <p:sp>
        <p:nvSpPr>
          <p:cNvPr id="28" name="Oval 27"/>
          <p:cNvSpPr/>
          <p:nvPr/>
        </p:nvSpPr>
        <p:spPr>
          <a:xfrm>
            <a:off x="393965" y="4737311"/>
            <a:ext cx="457200" cy="457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p>
        </p:txBody>
      </p:sp>
      <p:cxnSp>
        <p:nvCxnSpPr>
          <p:cNvPr id="29" name="Straight Connector 28"/>
          <p:cNvCxnSpPr/>
          <p:nvPr/>
        </p:nvCxnSpPr>
        <p:spPr>
          <a:xfrm flipV="1">
            <a:off x="393965" y="3374917"/>
            <a:ext cx="8188665" cy="0"/>
          </a:xfrm>
          <a:prstGeom prst="line">
            <a:avLst/>
          </a:prstGeom>
          <a:ln w="952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93965" y="4665612"/>
            <a:ext cx="8188665" cy="0"/>
          </a:xfrm>
          <a:prstGeom prst="line">
            <a:avLst/>
          </a:prstGeom>
          <a:ln w="952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16280" y="43628"/>
            <a:ext cx="5059480" cy="280450"/>
            <a:chOff x="-16280" y="43628"/>
            <a:chExt cx="5059480" cy="280450"/>
          </a:xfrm>
        </p:grpSpPr>
        <p:sp>
          <p:nvSpPr>
            <p:cNvPr id="32" name="Pentagon 31"/>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3" name="Chevron 32"/>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34" name="Chevron 33"/>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2</a:t>
              </a:r>
              <a:endParaRPr lang="en-US" sz="1000" b="1" dirty="0">
                <a:solidFill>
                  <a:schemeClr val="bg1"/>
                </a:solidFill>
              </a:endParaRPr>
            </a:p>
          </p:txBody>
        </p:sp>
        <p:sp>
          <p:nvSpPr>
            <p:cNvPr id="35" name="Chevron 34"/>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36" name="Chevron 35"/>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7" name="Slide Number Placeholder 6"/>
          <p:cNvSpPr>
            <a:spLocks noGrp="1"/>
          </p:cNvSpPr>
          <p:nvPr>
            <p:ph type="sldNum" sz="quarter" idx="4"/>
          </p:nvPr>
        </p:nvSpPr>
        <p:spPr>
          <a:xfrm>
            <a:off x="8686800" y="5725889"/>
            <a:ext cx="457200" cy="365125"/>
          </a:xfrm>
        </p:spPr>
        <p:txBody>
          <a:bodyPr/>
          <a:lstStyle/>
          <a:p>
            <a:r>
              <a:rPr lang="en-US" dirty="0" smtClean="0"/>
              <a:t>13</a:t>
            </a:r>
            <a:endParaRPr lang="en-US" dirty="0"/>
          </a:p>
        </p:txBody>
      </p:sp>
    </p:spTree>
    <p:extLst>
      <p:ext uri="{BB962C8B-B14F-4D97-AF65-F5344CB8AC3E}">
        <p14:creationId xmlns:p14="http://schemas.microsoft.com/office/powerpoint/2010/main" val="1731635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Task </a:t>
            </a:r>
            <a:r>
              <a:rPr lang="en-US" u="sng" dirty="0" smtClean="0"/>
              <a:t>1</a:t>
            </a:r>
            <a:r>
              <a:rPr lang="en-US" dirty="0" smtClean="0"/>
              <a:t>: </a:t>
            </a:r>
            <a:r>
              <a:rPr lang="en-US" dirty="0"/>
              <a:t>Develop </a:t>
            </a:r>
            <a:r>
              <a:rPr lang="en-US" dirty="0" smtClean="0"/>
              <a:t>free energy </a:t>
            </a:r>
            <a:r>
              <a:rPr lang="en-US" dirty="0" err="1" smtClean="0"/>
              <a:t>disconnectivity</a:t>
            </a:r>
            <a:r>
              <a:rPr lang="en-US" dirty="0" smtClean="0"/>
              <a:t> </a:t>
            </a:r>
            <a:r>
              <a:rPr lang="en-US" dirty="0"/>
              <a:t>graphs for folding </a:t>
            </a:r>
            <a:r>
              <a:rPr lang="en-US" dirty="0" smtClean="0"/>
              <a:t>pathways</a:t>
            </a:r>
            <a:endParaRPr lang="en-US" dirty="0"/>
          </a:p>
        </p:txBody>
      </p:sp>
      <p:sp>
        <p:nvSpPr>
          <p:cNvPr id="23" name="Rectangle 22"/>
          <p:cNvSpPr/>
          <p:nvPr/>
        </p:nvSpPr>
        <p:spPr>
          <a:xfrm>
            <a:off x="9317621" y="2797458"/>
            <a:ext cx="2431402" cy="501327"/>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latin typeface="Arial" charset="0"/>
                <a:ea typeface="Arial" charset="0"/>
                <a:cs typeface="Arial" charset="0"/>
              </a:rPr>
              <a:t>Free energy versus conformation</a:t>
            </a:r>
          </a:p>
          <a:p>
            <a:r>
              <a:rPr lang="en-US" sz="1200" dirty="0" smtClean="0">
                <a:solidFill>
                  <a:schemeClr val="tx1"/>
                </a:solidFill>
                <a:latin typeface="Arial" charset="0"/>
                <a:ea typeface="Arial" charset="0"/>
                <a:cs typeface="Arial" charset="0"/>
              </a:rPr>
              <a:t>Potential energy versus entropy</a:t>
            </a:r>
            <a:endParaRPr lang="en-US" sz="1200" dirty="0">
              <a:solidFill>
                <a:schemeClr val="tx1"/>
              </a:solidFill>
              <a:latin typeface="Arial" charset="0"/>
              <a:ea typeface="Arial" charset="0"/>
              <a:cs typeface="Arial" charset="0"/>
            </a:endParaRPr>
          </a:p>
        </p:txBody>
      </p:sp>
      <p:sp>
        <p:nvSpPr>
          <p:cNvPr id="24" name="Rectangle 23"/>
          <p:cNvSpPr/>
          <p:nvPr/>
        </p:nvSpPr>
        <p:spPr>
          <a:xfrm>
            <a:off x="669024" y="1744965"/>
            <a:ext cx="3364526" cy="6625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Folding pathways with transition states</a:t>
            </a:r>
            <a:r>
              <a:rPr lang="is-IS" dirty="0" smtClean="0">
                <a:solidFill>
                  <a:schemeClr val="bg1"/>
                </a:solidFill>
              </a:rPr>
              <a:t>…</a:t>
            </a:r>
            <a:endParaRPr lang="en-US" dirty="0">
              <a:solidFill>
                <a:schemeClr val="bg1"/>
              </a:solidFill>
            </a:endParaRPr>
          </a:p>
        </p:txBody>
      </p:sp>
      <p:sp>
        <p:nvSpPr>
          <p:cNvPr id="25" name="Rectangle 24"/>
          <p:cNvSpPr/>
          <p:nvPr/>
        </p:nvSpPr>
        <p:spPr>
          <a:xfrm>
            <a:off x="4841865" y="1744965"/>
            <a:ext cx="3364586" cy="6625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dirty="0" smtClean="0">
                <a:solidFill>
                  <a:schemeClr val="bg1"/>
                </a:solidFill>
              </a:rPr>
              <a:t>... </a:t>
            </a:r>
            <a:r>
              <a:rPr lang="en-US" dirty="0" smtClean="0">
                <a:solidFill>
                  <a:schemeClr val="bg1"/>
                </a:solidFill>
              </a:rPr>
              <a:t>M</a:t>
            </a:r>
            <a:r>
              <a:rPr lang="is-IS" dirty="0" smtClean="0">
                <a:solidFill>
                  <a:schemeClr val="bg1"/>
                </a:solidFill>
              </a:rPr>
              <a:t>apped onto disconnectivity graph</a:t>
            </a:r>
            <a:endParaRPr lang="en-US" dirty="0">
              <a:solidFill>
                <a:schemeClr val="bg1"/>
              </a:solidFill>
            </a:endParaRPr>
          </a:p>
        </p:txBody>
      </p:sp>
      <p:sp>
        <p:nvSpPr>
          <p:cNvPr id="26" name="Rectangle 25"/>
          <p:cNvSpPr/>
          <p:nvPr/>
        </p:nvSpPr>
        <p:spPr>
          <a:xfrm>
            <a:off x="669024" y="5106027"/>
            <a:ext cx="3364526" cy="30339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400" smtClean="0">
                <a:solidFill>
                  <a:schemeClr val="tx1"/>
                </a:solidFill>
              </a:rPr>
              <a:t>Calculate energy </a:t>
            </a:r>
            <a:r>
              <a:rPr lang="en-US" sz="1400" dirty="0" smtClean="0">
                <a:solidFill>
                  <a:schemeClr val="tx1"/>
                </a:solidFill>
              </a:rPr>
              <a:t>for each transition state</a:t>
            </a:r>
            <a:endParaRPr lang="en-US" sz="1400" dirty="0">
              <a:solidFill>
                <a:schemeClr val="tx1"/>
              </a:solidFill>
            </a:endParaRPr>
          </a:p>
        </p:txBody>
      </p:sp>
      <p:sp>
        <p:nvSpPr>
          <p:cNvPr id="27" name="Rectangle 26"/>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indent="-228600" defTabSz="914400">
              <a:defRPr/>
            </a:pPr>
            <a:r>
              <a:rPr lang="en-US" sz="1000" dirty="0" smtClean="0">
                <a:solidFill>
                  <a:schemeClr val="bg1"/>
                </a:solidFill>
                <a:latin typeface="Calibri" charset="0"/>
                <a:ea typeface="Calibri" charset="0"/>
                <a:cs typeface="Calibri" charset="0"/>
              </a:rPr>
              <a:t>Source: Dodd </a:t>
            </a:r>
            <a:r>
              <a:rPr lang="en-US" sz="1000" i="1" dirty="0" smtClean="0">
                <a:solidFill>
                  <a:schemeClr val="bg1"/>
                </a:solidFill>
                <a:latin typeface="Calibri" charset="0"/>
                <a:ea typeface="Calibri" charset="0"/>
                <a:cs typeface="Calibri" charset="0"/>
              </a:rPr>
              <a:t>et al.</a:t>
            </a:r>
            <a:r>
              <a:rPr lang="en-US" sz="1000" dirty="0" smtClean="0">
                <a:solidFill>
                  <a:schemeClr val="bg1"/>
                </a:solidFill>
                <a:latin typeface="Calibri" charset="0"/>
                <a:ea typeface="Calibri" charset="0"/>
                <a:cs typeface="Calibri" charset="0"/>
              </a:rPr>
              <a:t>, in preparation 2018</a:t>
            </a:r>
            <a:r>
              <a:rPr lang="en-US" sz="1000" dirty="0">
                <a:solidFill>
                  <a:schemeClr val="bg1"/>
                </a:solidFill>
                <a:latin typeface="Calibri" charset="0"/>
                <a:ea typeface="Calibri" charset="0"/>
                <a:cs typeface="Calibri" charset="0"/>
              </a:rPr>
              <a:t>; Wales et al, Journal of Chemical Physics B </a:t>
            </a:r>
            <a:r>
              <a:rPr lang="en-US" sz="1000" dirty="0" smtClean="0">
                <a:solidFill>
                  <a:schemeClr val="bg1"/>
                </a:solidFill>
                <a:latin typeface="Calibri" charset="0"/>
                <a:ea typeface="Calibri" charset="0"/>
                <a:cs typeface="Calibri" charset="0"/>
              </a:rPr>
              <a:t>2006</a:t>
            </a:r>
            <a:endParaRPr lang="en-US" sz="1000" dirty="0">
              <a:solidFill>
                <a:schemeClr val="bg1"/>
              </a:solidFill>
              <a:latin typeface="Calibri" charset="0"/>
              <a:ea typeface="Calibri" charset="0"/>
              <a:cs typeface="Calibri" charset="0"/>
            </a:endParaRPr>
          </a:p>
        </p:txBody>
      </p:sp>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24524" r="65774"/>
          <a:stretch/>
        </p:blipFill>
        <p:spPr>
          <a:xfrm flipH="1">
            <a:off x="5254626" y="2766518"/>
            <a:ext cx="2953582" cy="1422932"/>
          </a:xfrm>
          <a:prstGeom prst="rect">
            <a:avLst/>
          </a:prstGeom>
        </p:spPr>
      </p:pic>
      <p:sp>
        <p:nvSpPr>
          <p:cNvPr id="29" name="Triangle 28"/>
          <p:cNvSpPr/>
          <p:nvPr/>
        </p:nvSpPr>
        <p:spPr>
          <a:xfrm rot="5400000">
            <a:off x="3133895" y="3710786"/>
            <a:ext cx="2545400" cy="245086"/>
          </a:xfrm>
          <a:prstGeom prst="triangle">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Arrow Connector 6"/>
          <p:cNvCxnSpPr/>
          <p:nvPr/>
        </p:nvCxnSpPr>
        <p:spPr>
          <a:xfrm flipV="1">
            <a:off x="5185177" y="2766518"/>
            <a:ext cx="0" cy="13546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p:cNvSpPr/>
          <p:nvPr/>
        </p:nvSpPr>
        <p:spPr>
          <a:xfrm>
            <a:off x="4900177" y="2676100"/>
            <a:ext cx="250276" cy="3131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smtClean="0">
                <a:solidFill>
                  <a:schemeClr val="tx1"/>
                </a:solidFill>
              </a:rPr>
              <a:t>E</a:t>
            </a:r>
            <a:endParaRPr lang="en-US" sz="1200" b="1" dirty="0">
              <a:solidFill>
                <a:schemeClr val="tx1"/>
              </a:solidFill>
            </a:endParaRPr>
          </a:p>
        </p:txBody>
      </p:sp>
      <p:grpSp>
        <p:nvGrpSpPr>
          <p:cNvPr id="8" name="Group 7"/>
          <p:cNvGrpSpPr/>
          <p:nvPr/>
        </p:nvGrpSpPr>
        <p:grpSpPr>
          <a:xfrm>
            <a:off x="1407374" y="2560628"/>
            <a:ext cx="1557068" cy="2372469"/>
            <a:chOff x="1227275" y="2591860"/>
            <a:chExt cx="2126106" cy="3239499"/>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448" y="2625412"/>
              <a:ext cx="1944874" cy="2991480"/>
            </a:xfrm>
            <a:prstGeom prst="rect">
              <a:avLst/>
            </a:prstGeom>
          </p:spPr>
        </p:pic>
        <p:sp>
          <p:nvSpPr>
            <p:cNvPr id="31" name="Rectangle 30"/>
            <p:cNvSpPr/>
            <p:nvPr/>
          </p:nvSpPr>
          <p:spPr>
            <a:xfrm>
              <a:off x="1227275" y="2591860"/>
              <a:ext cx="318618" cy="37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000" dirty="0">
                <a:solidFill>
                  <a:schemeClr val="tx1"/>
                </a:solidFill>
              </a:endParaRPr>
            </a:p>
          </p:txBody>
        </p:sp>
        <p:sp>
          <p:nvSpPr>
            <p:cNvPr id="32" name="Rectangle 31"/>
            <p:cNvSpPr/>
            <p:nvPr/>
          </p:nvSpPr>
          <p:spPr>
            <a:xfrm rot="18556846">
              <a:off x="2844594" y="5322572"/>
              <a:ext cx="639436" cy="3781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000" dirty="0">
                <a:solidFill>
                  <a:schemeClr val="tx1"/>
                </a:solidFill>
              </a:endParaRPr>
            </a:p>
          </p:txBody>
        </p:sp>
      </p:grpSp>
      <p:sp>
        <p:nvSpPr>
          <p:cNvPr id="34" name="Rectangle 33"/>
          <p:cNvSpPr/>
          <p:nvPr/>
        </p:nvSpPr>
        <p:spPr>
          <a:xfrm>
            <a:off x="4900177" y="4847321"/>
            <a:ext cx="3364526" cy="56210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400" dirty="0" smtClean="0">
                <a:solidFill>
                  <a:schemeClr val="tx1"/>
                </a:solidFill>
              </a:rPr>
              <a:t>Will require significantly adapting existing code or writing our own methods for this</a:t>
            </a:r>
            <a:endParaRPr lang="en-US" sz="1400" dirty="0">
              <a:solidFill>
                <a:schemeClr val="tx1"/>
              </a:solidFill>
            </a:endParaRPr>
          </a:p>
        </p:txBody>
      </p:sp>
      <p:grpSp>
        <p:nvGrpSpPr>
          <p:cNvPr id="35" name="Group 34"/>
          <p:cNvGrpSpPr/>
          <p:nvPr/>
        </p:nvGrpSpPr>
        <p:grpSpPr>
          <a:xfrm>
            <a:off x="-16280" y="43628"/>
            <a:ext cx="5059480" cy="280450"/>
            <a:chOff x="-16280" y="43628"/>
            <a:chExt cx="5059480" cy="280450"/>
          </a:xfrm>
        </p:grpSpPr>
        <p:sp>
          <p:nvSpPr>
            <p:cNvPr id="36" name="Pentagon 35"/>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7" name="Chevron 36"/>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38" name="Chevron 37"/>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2</a:t>
              </a:r>
              <a:endParaRPr lang="en-US" sz="1000" b="1" dirty="0">
                <a:solidFill>
                  <a:schemeClr val="bg1"/>
                </a:solidFill>
              </a:endParaRPr>
            </a:p>
          </p:txBody>
        </p:sp>
        <p:sp>
          <p:nvSpPr>
            <p:cNvPr id="39" name="Chevron 38"/>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40" name="Chevron 39"/>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41" name="Slide Number Placeholder 6"/>
          <p:cNvSpPr>
            <a:spLocks noGrp="1"/>
          </p:cNvSpPr>
          <p:nvPr>
            <p:ph type="sldNum" sz="quarter" idx="4"/>
          </p:nvPr>
        </p:nvSpPr>
        <p:spPr>
          <a:xfrm>
            <a:off x="8686800" y="5725889"/>
            <a:ext cx="457200" cy="365125"/>
          </a:xfrm>
        </p:spPr>
        <p:txBody>
          <a:bodyPr/>
          <a:lstStyle/>
          <a:p>
            <a:r>
              <a:rPr lang="en-US" dirty="0" smtClean="0"/>
              <a:t>14</a:t>
            </a:r>
            <a:endParaRPr lang="en-US" dirty="0"/>
          </a:p>
        </p:txBody>
      </p:sp>
    </p:spTree>
    <p:extLst>
      <p:ext uri="{BB962C8B-B14F-4D97-AF65-F5344CB8AC3E}">
        <p14:creationId xmlns:p14="http://schemas.microsoft.com/office/powerpoint/2010/main" val="3751721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5287461" y="2981114"/>
            <a:ext cx="274320" cy="274320"/>
          </a:xfrm>
          <a:prstGeom prst="ellipse">
            <a:avLst/>
          </a:prstGeom>
          <a:solidFill>
            <a:schemeClr val="accent2">
              <a:lumMod val="20000"/>
              <a:lumOff val="80000"/>
            </a:schemeClr>
          </a:solid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u="sng" dirty="0" smtClean="0"/>
              <a:t>Tasks 2&amp;3</a:t>
            </a:r>
            <a:r>
              <a:rPr lang="en-US" dirty="0" smtClean="0"/>
              <a:t>: What </a:t>
            </a:r>
            <a:r>
              <a:rPr lang="en-US" dirty="0"/>
              <a:t>characteristics of a net correspond to a narrower energetic </a:t>
            </a:r>
            <a:r>
              <a:rPr lang="en-US" dirty="0" smtClean="0"/>
              <a:t>funnel?</a:t>
            </a:r>
            <a:endParaRPr lang="en-US" dirty="0"/>
          </a:p>
        </p:txBody>
      </p:sp>
      <p:sp>
        <p:nvSpPr>
          <p:cNvPr id="10" name="Rectangle 9"/>
          <p:cNvSpPr/>
          <p:nvPr/>
        </p:nvSpPr>
        <p:spPr>
          <a:xfrm>
            <a:off x="528251" y="4134641"/>
            <a:ext cx="2608917" cy="78929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Can we find features of nets that make their energies look like this</a:t>
            </a:r>
            <a:r>
              <a:rPr lang="is-IS" sz="1400" dirty="0" smtClean="0">
                <a:solidFill>
                  <a:schemeClr val="tx1"/>
                </a:solidFill>
              </a:rPr>
              <a:t>…</a:t>
            </a:r>
            <a:endParaRPr lang="en-US" sz="1400" dirty="0">
              <a:solidFill>
                <a:schemeClr val="tx1"/>
              </a:solidFill>
            </a:endParaRPr>
          </a:p>
        </p:txBody>
      </p:sp>
      <p:sp>
        <p:nvSpPr>
          <p:cNvPr id="11" name="Rectangle 10"/>
          <p:cNvSpPr/>
          <p:nvPr/>
        </p:nvSpPr>
        <p:spPr>
          <a:xfrm>
            <a:off x="6069615" y="4134641"/>
            <a:ext cx="2656390" cy="78929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 Rather than this?</a:t>
            </a:r>
            <a:endParaRPr lang="en-US" sz="1400" dirty="0">
              <a:solidFill>
                <a:schemeClr val="tx1"/>
              </a:solidFill>
            </a:endParaRPr>
          </a:p>
        </p:txBody>
      </p:sp>
      <p:sp>
        <p:nvSpPr>
          <p:cNvPr id="24" name="Rectangle 23"/>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marR="0" lvl="0" indent="-228600" defTabSz="914400" eaLnBrk="1" fontAlgn="auto" latinLnBrk="0" hangingPunct="1">
              <a:lnSpc>
                <a:spcPct val="100000"/>
              </a:lnSpc>
              <a:spcBef>
                <a:spcPts val="0"/>
              </a:spcBef>
              <a:spcAft>
                <a:spcPts val="0"/>
              </a:spcAft>
              <a:buClrTx/>
              <a:buSzTx/>
              <a:buFontTx/>
              <a:buNone/>
              <a:tabLst/>
              <a:defRPr/>
            </a:pPr>
            <a:r>
              <a:rPr lang="en-US" sz="1000" dirty="0" smtClean="0">
                <a:solidFill>
                  <a:schemeClr val="bg1"/>
                </a:solidFill>
                <a:latin typeface="Calibri" charset="0"/>
                <a:ea typeface="Calibri" charset="0"/>
                <a:cs typeface="Calibri" charset="0"/>
              </a:rPr>
              <a:t>Source:  Wales et al, Journal of Chemical Physics B 2006</a:t>
            </a:r>
          </a:p>
        </p:txBody>
      </p:sp>
      <p:pic>
        <p:nvPicPr>
          <p:cNvPr id="25" name="Picture 24"/>
          <p:cNvPicPr>
            <a:picLocks noChangeAspect="1"/>
          </p:cNvPicPr>
          <p:nvPr/>
        </p:nvPicPr>
        <p:blipFill>
          <a:blip r:embed="rId3">
            <a:clrChange>
              <a:clrFrom>
                <a:srgbClr val="FFFFFE"/>
              </a:clrFrom>
              <a:clrTo>
                <a:srgbClr val="FFFFFE">
                  <a:alpha val="0"/>
                </a:srgbClr>
              </a:clrTo>
            </a:clrChange>
            <a:extLst>
              <a:ext uri="{28A0092B-C50C-407E-A947-70E740481C1C}">
                <a14:useLocalDpi xmlns:a14="http://schemas.microsoft.com/office/drawing/2010/main" val="0"/>
              </a:ext>
            </a:extLst>
          </a:blip>
          <a:stretch>
            <a:fillRect/>
          </a:stretch>
        </p:blipFill>
        <p:spPr>
          <a:xfrm>
            <a:off x="528251" y="2148620"/>
            <a:ext cx="8197754" cy="1885272"/>
          </a:xfrm>
          <a:prstGeom prst="rect">
            <a:avLst/>
          </a:prstGeom>
          <a:ln>
            <a:solidFill>
              <a:schemeClr val="tx1">
                <a:lumMod val="50000"/>
                <a:lumOff val="50000"/>
              </a:schemeClr>
            </a:solidFill>
          </a:ln>
        </p:spPr>
      </p:pic>
      <p:sp>
        <p:nvSpPr>
          <p:cNvPr id="14" name="Rectangle 13"/>
          <p:cNvSpPr/>
          <p:nvPr/>
        </p:nvSpPr>
        <p:spPr>
          <a:xfrm>
            <a:off x="2055857" y="5155361"/>
            <a:ext cx="5500564" cy="6947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Knowing the energy landscape, can we hop from one minimum to another?</a:t>
            </a:r>
          </a:p>
        </p:txBody>
      </p:sp>
      <p:sp>
        <p:nvSpPr>
          <p:cNvPr id="16" name="Rectangular Callout 15"/>
          <p:cNvSpPr/>
          <p:nvPr/>
        </p:nvSpPr>
        <p:spPr>
          <a:xfrm>
            <a:off x="4979759" y="1593471"/>
            <a:ext cx="2829903" cy="522462"/>
          </a:xfrm>
          <a:prstGeom prst="wedgeRectCallout">
            <a:avLst>
              <a:gd name="adj1" fmla="val -29234"/>
              <a:gd name="adj2" fmla="val 18108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Calibri" charset="0"/>
                <a:ea typeface="Calibri" charset="0"/>
                <a:cs typeface="Calibri" charset="0"/>
              </a:rPr>
              <a:t>Hypothesize </a:t>
            </a:r>
            <a:r>
              <a:rPr lang="en-US" sz="1400" smtClean="0">
                <a:solidFill>
                  <a:schemeClr val="tx1"/>
                </a:solidFill>
                <a:latin typeface="Calibri" charset="0"/>
                <a:ea typeface="Calibri" charset="0"/>
                <a:cs typeface="Calibri" charset="0"/>
              </a:rPr>
              <a:t>that critical bonds prevent exploration of local minima</a:t>
            </a:r>
            <a:endParaRPr lang="en-US" sz="1400" dirty="0">
              <a:solidFill>
                <a:schemeClr val="tx1"/>
              </a:solidFill>
              <a:latin typeface="Calibri" charset="0"/>
              <a:ea typeface="Calibri" charset="0"/>
              <a:cs typeface="Calibri" charset="0"/>
            </a:endParaRPr>
          </a:p>
        </p:txBody>
      </p:sp>
      <p:grpSp>
        <p:nvGrpSpPr>
          <p:cNvPr id="27" name="Group 26"/>
          <p:cNvGrpSpPr/>
          <p:nvPr/>
        </p:nvGrpSpPr>
        <p:grpSpPr>
          <a:xfrm>
            <a:off x="-16280" y="43628"/>
            <a:ext cx="5059480" cy="280450"/>
            <a:chOff x="-16280" y="43628"/>
            <a:chExt cx="5059480" cy="280450"/>
          </a:xfrm>
        </p:grpSpPr>
        <p:sp>
          <p:nvSpPr>
            <p:cNvPr id="28" name="Pentagon 27"/>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29" name="Chevron 28"/>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30" name="Chevron 29"/>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2</a:t>
              </a:r>
              <a:endParaRPr lang="en-US" sz="1000" b="1" dirty="0">
                <a:solidFill>
                  <a:schemeClr val="bg1"/>
                </a:solidFill>
              </a:endParaRPr>
            </a:p>
          </p:txBody>
        </p:sp>
        <p:sp>
          <p:nvSpPr>
            <p:cNvPr id="31" name="Chevron 30"/>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32" name="Chevron 31"/>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3" name="Slide Number Placeholder 6"/>
          <p:cNvSpPr>
            <a:spLocks noGrp="1"/>
          </p:cNvSpPr>
          <p:nvPr>
            <p:ph type="sldNum" sz="quarter" idx="4"/>
          </p:nvPr>
        </p:nvSpPr>
        <p:spPr>
          <a:xfrm>
            <a:off x="8686800" y="5725889"/>
            <a:ext cx="457200" cy="365125"/>
          </a:xfrm>
        </p:spPr>
        <p:txBody>
          <a:bodyPr/>
          <a:lstStyle/>
          <a:p>
            <a:r>
              <a:rPr lang="en-US" smtClean="0"/>
              <a:t>15</a:t>
            </a:r>
            <a:endParaRPr lang="en-US"/>
          </a:p>
        </p:txBody>
      </p:sp>
    </p:spTree>
    <p:extLst>
      <p:ext uri="{BB962C8B-B14F-4D97-AF65-F5344CB8AC3E}">
        <p14:creationId xmlns:p14="http://schemas.microsoft.com/office/powerpoint/2010/main" val="10421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0" grpId="0" animBg="1"/>
      <p:bldP spid="11" grpId="0" animBg="1"/>
      <p:bldP spid="14"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Project 3</a:t>
            </a:r>
            <a:r>
              <a:rPr lang="en-US" dirty="0"/>
              <a:t>: Design pluripotent materials from minimal </a:t>
            </a:r>
            <a:r>
              <a:rPr lang="en-US" dirty="0" smtClean="0"/>
              <a:t>instructions</a:t>
            </a:r>
            <a:endParaRPr lang="en-US" dirty="0"/>
          </a:p>
        </p:txBody>
      </p:sp>
      <p:sp>
        <p:nvSpPr>
          <p:cNvPr id="12" name="Rectangle 11"/>
          <p:cNvSpPr/>
          <p:nvPr/>
        </p:nvSpPr>
        <p:spPr>
          <a:xfrm>
            <a:off x="978333" y="1811670"/>
            <a:ext cx="3625016" cy="5019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Task</a:t>
            </a:r>
            <a:endParaRPr lang="en-US" sz="2400" b="1" dirty="0">
              <a:solidFill>
                <a:schemeClr val="tx1"/>
              </a:solidFill>
            </a:endParaRPr>
          </a:p>
        </p:txBody>
      </p:sp>
      <p:sp>
        <p:nvSpPr>
          <p:cNvPr id="13" name="Rectangle 12"/>
          <p:cNvSpPr/>
          <p:nvPr/>
        </p:nvSpPr>
        <p:spPr>
          <a:xfrm>
            <a:off x="4959117" y="1811670"/>
            <a:ext cx="3625016" cy="5019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Goal</a:t>
            </a:r>
            <a:endParaRPr lang="en-US" sz="2400" b="1" dirty="0">
              <a:solidFill>
                <a:schemeClr val="tx1"/>
              </a:solidFill>
            </a:endParaRPr>
          </a:p>
        </p:txBody>
      </p:sp>
      <p:cxnSp>
        <p:nvCxnSpPr>
          <p:cNvPr id="22" name="Straight Connector 21"/>
          <p:cNvCxnSpPr/>
          <p:nvPr/>
        </p:nvCxnSpPr>
        <p:spPr>
          <a:xfrm flipV="1">
            <a:off x="393965" y="3449116"/>
            <a:ext cx="8188665" cy="0"/>
          </a:xfrm>
          <a:prstGeom prst="line">
            <a:avLst/>
          </a:prstGeom>
          <a:ln w="952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93965" y="4623757"/>
            <a:ext cx="8188665" cy="0"/>
          </a:xfrm>
          <a:prstGeom prst="line">
            <a:avLst/>
          </a:prstGeom>
          <a:ln w="952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393965" y="2420374"/>
            <a:ext cx="8190168" cy="882843"/>
            <a:chOff x="393965" y="2420374"/>
            <a:chExt cx="8190168" cy="882843"/>
          </a:xfrm>
        </p:grpSpPr>
        <p:sp>
          <p:nvSpPr>
            <p:cNvPr id="14" name="Rectangle 13"/>
            <p:cNvSpPr/>
            <p:nvPr/>
          </p:nvSpPr>
          <p:spPr>
            <a:xfrm>
              <a:off x="978333" y="2420374"/>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smtClean="0">
                  <a:solidFill>
                    <a:schemeClr val="tx1"/>
                  </a:solidFill>
                </a:rPr>
                <a:t>Identify set of nets to test (multiple local minima of interest)</a:t>
              </a:r>
              <a:endParaRPr lang="en-US" b="1" dirty="0">
                <a:solidFill>
                  <a:schemeClr val="tx1"/>
                </a:solidFill>
              </a:endParaRPr>
            </a:p>
          </p:txBody>
        </p:sp>
        <p:sp>
          <p:nvSpPr>
            <p:cNvPr id="15" name="Rectangle 14"/>
            <p:cNvSpPr/>
            <p:nvPr/>
          </p:nvSpPr>
          <p:spPr>
            <a:xfrm>
              <a:off x="4959117" y="2420374"/>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Assemble system into one local minima, then another, based on minimal programmed interactions</a:t>
              </a:r>
              <a:endParaRPr lang="en-US" dirty="0">
                <a:solidFill>
                  <a:schemeClr val="tx1"/>
                </a:solidFill>
              </a:endParaRPr>
            </a:p>
          </p:txBody>
        </p:sp>
        <p:sp>
          <p:nvSpPr>
            <p:cNvPr id="24" name="Oval 23"/>
            <p:cNvSpPr/>
            <p:nvPr/>
          </p:nvSpPr>
          <p:spPr>
            <a:xfrm>
              <a:off x="393965" y="2420374"/>
              <a:ext cx="457200" cy="457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1</a:t>
              </a:r>
              <a:endParaRPr lang="en-US" dirty="0">
                <a:solidFill>
                  <a:schemeClr val="bg1"/>
                </a:solidFill>
              </a:endParaRPr>
            </a:p>
          </p:txBody>
        </p:sp>
      </p:grpSp>
      <p:grpSp>
        <p:nvGrpSpPr>
          <p:cNvPr id="28" name="Group 27"/>
          <p:cNvGrpSpPr/>
          <p:nvPr/>
        </p:nvGrpSpPr>
        <p:grpSpPr>
          <a:xfrm>
            <a:off x="393965" y="3595015"/>
            <a:ext cx="8190168" cy="882843"/>
            <a:chOff x="393965" y="3446617"/>
            <a:chExt cx="8190168" cy="882843"/>
          </a:xfrm>
        </p:grpSpPr>
        <p:sp>
          <p:nvSpPr>
            <p:cNvPr id="16" name="Rectangle 15"/>
            <p:cNvSpPr/>
            <p:nvPr/>
          </p:nvSpPr>
          <p:spPr>
            <a:xfrm>
              <a:off x="978333" y="3446617"/>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smtClean="0">
                  <a:solidFill>
                    <a:schemeClr val="tx1"/>
                  </a:solidFill>
                </a:rPr>
                <a:t>Develop minimal set of instructions (“critical bonds”) to fold into each</a:t>
              </a:r>
              <a:endParaRPr lang="en-US" b="1" dirty="0">
                <a:solidFill>
                  <a:schemeClr val="tx1"/>
                </a:solidFill>
              </a:endParaRPr>
            </a:p>
          </p:txBody>
        </p:sp>
        <p:sp>
          <p:nvSpPr>
            <p:cNvPr id="17" name="Rectangle 16"/>
            <p:cNvSpPr/>
            <p:nvPr/>
          </p:nvSpPr>
          <p:spPr>
            <a:xfrm>
              <a:off x="4959117" y="3446617"/>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Apply approach from Project 1 to identifying critical bonds for a given target structure</a:t>
              </a:r>
              <a:endParaRPr lang="en-US" dirty="0">
                <a:solidFill>
                  <a:schemeClr val="tx1"/>
                </a:solidFill>
              </a:endParaRPr>
            </a:p>
          </p:txBody>
        </p:sp>
        <p:sp>
          <p:nvSpPr>
            <p:cNvPr id="25" name="Oval 24"/>
            <p:cNvSpPr/>
            <p:nvPr/>
          </p:nvSpPr>
          <p:spPr>
            <a:xfrm>
              <a:off x="393965" y="3446617"/>
              <a:ext cx="457200" cy="457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2</a:t>
              </a:r>
              <a:endParaRPr lang="en-US" dirty="0">
                <a:solidFill>
                  <a:schemeClr val="bg1"/>
                </a:solidFill>
              </a:endParaRPr>
            </a:p>
          </p:txBody>
        </p:sp>
      </p:grpSp>
      <p:grpSp>
        <p:nvGrpSpPr>
          <p:cNvPr id="27" name="Group 26"/>
          <p:cNvGrpSpPr/>
          <p:nvPr/>
        </p:nvGrpSpPr>
        <p:grpSpPr>
          <a:xfrm>
            <a:off x="393965" y="4769655"/>
            <a:ext cx="8213317" cy="882843"/>
            <a:chOff x="393965" y="4734930"/>
            <a:chExt cx="8213317" cy="882843"/>
          </a:xfrm>
        </p:grpSpPr>
        <p:sp>
          <p:nvSpPr>
            <p:cNvPr id="18" name="Rectangle 17"/>
            <p:cNvSpPr/>
            <p:nvPr/>
          </p:nvSpPr>
          <p:spPr>
            <a:xfrm>
              <a:off x="1001482" y="4734930"/>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smtClean="0">
                  <a:solidFill>
                    <a:schemeClr val="tx1"/>
                  </a:solidFill>
                </a:rPr>
                <a:t>Seed pluripotent materials (nets) with critical bonds for target structure and test assembly</a:t>
              </a:r>
              <a:endParaRPr lang="en-US" b="1" dirty="0">
                <a:solidFill>
                  <a:schemeClr val="tx1"/>
                </a:solidFill>
              </a:endParaRPr>
            </a:p>
          </p:txBody>
        </p:sp>
        <p:sp>
          <p:nvSpPr>
            <p:cNvPr id="19" name="Rectangle 18"/>
            <p:cNvSpPr/>
            <p:nvPr/>
          </p:nvSpPr>
          <p:spPr>
            <a:xfrm>
              <a:off x="4982266" y="4734930"/>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Demonstrate that minimal instructions can be used to enable pluripotency</a:t>
              </a:r>
              <a:endParaRPr lang="en-US" dirty="0">
                <a:solidFill>
                  <a:schemeClr val="tx1"/>
                </a:solidFill>
              </a:endParaRPr>
            </a:p>
          </p:txBody>
        </p:sp>
        <p:sp>
          <p:nvSpPr>
            <p:cNvPr id="26" name="Oval 25"/>
            <p:cNvSpPr/>
            <p:nvPr/>
          </p:nvSpPr>
          <p:spPr>
            <a:xfrm>
              <a:off x="393965" y="4734930"/>
              <a:ext cx="457200" cy="457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p>
          </p:txBody>
        </p:sp>
      </p:grpSp>
      <p:grpSp>
        <p:nvGrpSpPr>
          <p:cNvPr id="30" name="Group 29"/>
          <p:cNvGrpSpPr/>
          <p:nvPr/>
        </p:nvGrpSpPr>
        <p:grpSpPr>
          <a:xfrm>
            <a:off x="-16280" y="43628"/>
            <a:ext cx="5059480" cy="280450"/>
            <a:chOff x="-16280" y="43628"/>
            <a:chExt cx="5059480" cy="280450"/>
          </a:xfrm>
        </p:grpSpPr>
        <p:sp>
          <p:nvSpPr>
            <p:cNvPr id="31" name="Pentagon 30"/>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2" name="Chevron 31"/>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33" name="Chevron 32"/>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3</a:t>
              </a:r>
              <a:endParaRPr lang="en-US" sz="1000" b="1" dirty="0">
                <a:solidFill>
                  <a:schemeClr val="bg1"/>
                </a:solidFill>
              </a:endParaRPr>
            </a:p>
          </p:txBody>
        </p:sp>
        <p:sp>
          <p:nvSpPr>
            <p:cNvPr id="34" name="Chevron 33"/>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35" name="Chevron 34"/>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6" name="Slide Number Placeholder 6"/>
          <p:cNvSpPr>
            <a:spLocks noGrp="1"/>
          </p:cNvSpPr>
          <p:nvPr>
            <p:ph type="sldNum" sz="quarter" idx="4"/>
          </p:nvPr>
        </p:nvSpPr>
        <p:spPr>
          <a:xfrm>
            <a:off x="8686800" y="5725889"/>
            <a:ext cx="457200" cy="365125"/>
          </a:xfrm>
        </p:spPr>
        <p:txBody>
          <a:bodyPr/>
          <a:lstStyle/>
          <a:p>
            <a:r>
              <a:rPr lang="en-US" dirty="0" smtClean="0"/>
              <a:t>16</a:t>
            </a:r>
            <a:endParaRPr lang="en-US" dirty="0"/>
          </a:p>
        </p:txBody>
      </p:sp>
    </p:spTree>
    <p:extLst>
      <p:ext uri="{BB962C8B-B14F-4D97-AF65-F5344CB8AC3E}">
        <p14:creationId xmlns:p14="http://schemas.microsoft.com/office/powerpoint/2010/main" val="17657231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Folding is a </a:t>
            </a:r>
            <a:r>
              <a:rPr lang="en-US" dirty="0" smtClean="0"/>
              <a:t>demonstrated </a:t>
            </a:r>
            <a:r>
              <a:rPr lang="en-US" dirty="0" smtClean="0"/>
              <a:t>method of embedding pluripotency at microscale</a:t>
            </a:r>
            <a:endParaRPr lang="en-US" dirty="0"/>
          </a:p>
        </p:txBody>
      </p:sp>
      <p:sp>
        <p:nvSpPr>
          <p:cNvPr id="11" name="Rectangle 10"/>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lvl="0" indent="-228600" defTabSz="914400">
              <a:defRPr/>
            </a:pPr>
            <a:r>
              <a:rPr lang="en-US" sz="1000" dirty="0" smtClean="0">
                <a:solidFill>
                  <a:schemeClr val="bg1"/>
                </a:solidFill>
                <a:latin typeface="Calibri" charset="0"/>
                <a:ea typeface="Calibri" charset="0"/>
                <a:cs typeface="Calibri" charset="0"/>
              </a:rPr>
              <a:t>Source:  Xu et al, Science Advances </a:t>
            </a:r>
            <a:r>
              <a:rPr lang="en-US" sz="1000" dirty="0">
                <a:solidFill>
                  <a:schemeClr val="bg1"/>
                </a:solidFill>
                <a:latin typeface="Calibri" charset="0"/>
                <a:ea typeface="Calibri" charset="0"/>
                <a:cs typeface="Calibri" charset="0"/>
              </a:rPr>
              <a:t>2017; Han et al, Science Advances 2017</a:t>
            </a:r>
            <a:endParaRPr lang="en-US" sz="1000" dirty="0" smtClean="0">
              <a:solidFill>
                <a:schemeClr val="bg1"/>
              </a:solidFill>
              <a:latin typeface="Calibri" charset="0"/>
              <a:ea typeface="Calibri" charset="0"/>
              <a:cs typeface="Calibri"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291" y="2781160"/>
            <a:ext cx="3074070" cy="3132624"/>
          </a:xfrm>
          <a:prstGeom prst="rect">
            <a:avLst/>
          </a:prstGeom>
        </p:spPr>
      </p:pic>
      <p:sp>
        <p:nvSpPr>
          <p:cNvPr id="15" name="Rectangle 14"/>
          <p:cNvSpPr/>
          <p:nvPr/>
        </p:nvSpPr>
        <p:spPr>
          <a:xfrm>
            <a:off x="429877" y="1744965"/>
            <a:ext cx="3842819" cy="6625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Thermo-responsive self-folding graphene sheets</a:t>
            </a:r>
            <a:endParaRPr lang="en-US" dirty="0">
              <a:solidFill>
                <a:schemeClr val="bg1"/>
              </a:solidFill>
            </a:endParaRPr>
          </a:p>
        </p:txBody>
      </p:sp>
      <p:sp>
        <p:nvSpPr>
          <p:cNvPr id="22" name="Rectangle 21"/>
          <p:cNvSpPr/>
          <p:nvPr/>
        </p:nvSpPr>
        <p:spPr>
          <a:xfrm>
            <a:off x="4501980" y="1744965"/>
            <a:ext cx="4184820" cy="6625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dirty="0" smtClean="0">
                <a:solidFill>
                  <a:schemeClr val="bg1"/>
                </a:solidFill>
              </a:rPr>
              <a:t>Patchy magnetic cubes</a:t>
            </a:r>
            <a:endParaRPr lang="en-US" dirty="0">
              <a:solidFill>
                <a:schemeClr val="bg1"/>
              </a:solidFill>
            </a:endParaRPr>
          </a:p>
        </p:txBody>
      </p:sp>
      <p:sp>
        <p:nvSpPr>
          <p:cNvPr id="23" name="Rectangle 22"/>
          <p:cNvSpPr/>
          <p:nvPr/>
        </p:nvSpPr>
        <p:spPr>
          <a:xfrm>
            <a:off x="819291" y="2430683"/>
            <a:ext cx="1032658" cy="3572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smtClean="0">
                <a:solidFill>
                  <a:schemeClr val="tx1"/>
                </a:solidFill>
              </a:rPr>
              <a:t>Room temperature</a:t>
            </a:r>
            <a:endParaRPr lang="en-US" sz="1000" dirty="0">
              <a:solidFill>
                <a:schemeClr val="tx1"/>
              </a:solidFill>
            </a:endParaRPr>
          </a:p>
        </p:txBody>
      </p:sp>
      <p:sp>
        <p:nvSpPr>
          <p:cNvPr id="24" name="Rectangle 23"/>
          <p:cNvSpPr/>
          <p:nvPr/>
        </p:nvSpPr>
        <p:spPr>
          <a:xfrm>
            <a:off x="1851949" y="2430683"/>
            <a:ext cx="1032658" cy="3572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Intermediate</a:t>
            </a:r>
            <a:endParaRPr lang="en-US" sz="1000" dirty="0">
              <a:solidFill>
                <a:schemeClr val="tx1"/>
              </a:solidFill>
            </a:endParaRPr>
          </a:p>
        </p:txBody>
      </p:sp>
      <p:sp>
        <p:nvSpPr>
          <p:cNvPr id="25" name="Rectangle 24"/>
          <p:cNvSpPr/>
          <p:nvPr/>
        </p:nvSpPr>
        <p:spPr>
          <a:xfrm>
            <a:off x="2884607" y="2430683"/>
            <a:ext cx="1032658" cy="3572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45 C</a:t>
            </a:r>
            <a:endParaRPr lang="en-US" sz="1000" dirty="0">
              <a:solidFill>
                <a:schemeClr val="tx1"/>
              </a:solidFill>
            </a:endParaRPr>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r="53270"/>
          <a:stretch/>
        </p:blipFill>
        <p:spPr>
          <a:xfrm>
            <a:off x="4820403" y="2664651"/>
            <a:ext cx="3563943" cy="1183083"/>
          </a:xfrm>
          <a:prstGeom prst="rect">
            <a:avLst/>
          </a:prstGeom>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52138"/>
          <a:stretch/>
        </p:blipFill>
        <p:spPr>
          <a:xfrm>
            <a:off x="4734045" y="4414456"/>
            <a:ext cx="3650301" cy="1183083"/>
          </a:xfrm>
          <a:prstGeom prst="rect">
            <a:avLst/>
          </a:prstGeom>
        </p:spPr>
      </p:pic>
      <p:sp>
        <p:nvSpPr>
          <p:cNvPr id="28" name="Rectangle 27"/>
          <p:cNvSpPr/>
          <p:nvPr/>
        </p:nvSpPr>
        <p:spPr>
          <a:xfrm>
            <a:off x="5462766" y="3952488"/>
            <a:ext cx="594749" cy="3572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mtClean="0">
                <a:solidFill>
                  <a:schemeClr val="tx1"/>
                </a:solidFill>
              </a:rPr>
              <a:t>Field</a:t>
            </a:r>
            <a:endParaRPr lang="en-US" sz="1400" dirty="0">
              <a:solidFill>
                <a:schemeClr val="tx1"/>
              </a:solidFill>
            </a:endParaRPr>
          </a:p>
        </p:txBody>
      </p:sp>
      <p:sp>
        <p:nvSpPr>
          <p:cNvPr id="29" name="Rectangle 28"/>
          <p:cNvSpPr/>
          <p:nvPr/>
        </p:nvSpPr>
        <p:spPr>
          <a:xfrm>
            <a:off x="6057515" y="3952488"/>
            <a:ext cx="594749" cy="3572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tx1"/>
                </a:solidFill>
              </a:rPr>
              <a:t>OFF</a:t>
            </a:r>
            <a:endParaRPr lang="en-US" sz="1400" b="1" dirty="0">
              <a:solidFill>
                <a:schemeClr val="tx1"/>
              </a:solidFill>
            </a:endParaRPr>
          </a:p>
        </p:txBody>
      </p:sp>
      <p:sp>
        <p:nvSpPr>
          <p:cNvPr id="30" name="Rectangle 29"/>
          <p:cNvSpPr/>
          <p:nvPr/>
        </p:nvSpPr>
        <p:spPr>
          <a:xfrm>
            <a:off x="6768814" y="3952488"/>
            <a:ext cx="594749" cy="3572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tx1"/>
                </a:solidFill>
              </a:rPr>
              <a:t>ON</a:t>
            </a:r>
            <a:endParaRPr lang="en-US" sz="1400" b="1" dirty="0">
              <a:solidFill>
                <a:schemeClr val="tx1"/>
              </a:solidFill>
            </a:endParaRPr>
          </a:p>
        </p:txBody>
      </p:sp>
      <p:cxnSp>
        <p:nvCxnSpPr>
          <p:cNvPr id="6" name="Straight Arrow Connector 5"/>
          <p:cNvCxnSpPr/>
          <p:nvPr/>
        </p:nvCxnSpPr>
        <p:spPr>
          <a:xfrm>
            <a:off x="6623675" y="3806408"/>
            <a:ext cx="0" cy="6400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H="1" flipV="1">
            <a:off x="6768814" y="3783917"/>
            <a:ext cx="679" cy="6400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8" name="Group 37"/>
          <p:cNvGrpSpPr/>
          <p:nvPr/>
        </p:nvGrpSpPr>
        <p:grpSpPr>
          <a:xfrm>
            <a:off x="-16280" y="43628"/>
            <a:ext cx="5059480" cy="280450"/>
            <a:chOff x="-16280" y="43628"/>
            <a:chExt cx="5059480" cy="280450"/>
          </a:xfrm>
        </p:grpSpPr>
        <p:sp>
          <p:nvSpPr>
            <p:cNvPr id="39" name="Pentagon 38"/>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40" name="Chevron 39"/>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41" name="Chevron 40"/>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3</a:t>
              </a:r>
              <a:endParaRPr lang="en-US" sz="1000" b="1" dirty="0">
                <a:solidFill>
                  <a:schemeClr val="bg1"/>
                </a:solidFill>
              </a:endParaRPr>
            </a:p>
          </p:txBody>
        </p:sp>
        <p:sp>
          <p:nvSpPr>
            <p:cNvPr id="42" name="Chevron 41"/>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43" name="Chevron 42"/>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44" name="Slide Number Placeholder 6"/>
          <p:cNvSpPr>
            <a:spLocks noGrp="1"/>
          </p:cNvSpPr>
          <p:nvPr>
            <p:ph type="sldNum" sz="quarter" idx="4"/>
          </p:nvPr>
        </p:nvSpPr>
        <p:spPr>
          <a:xfrm>
            <a:off x="8686800" y="5725889"/>
            <a:ext cx="457200" cy="365125"/>
          </a:xfrm>
        </p:spPr>
        <p:txBody>
          <a:bodyPr/>
          <a:lstStyle/>
          <a:p>
            <a:r>
              <a:rPr lang="en-US" dirty="0" smtClean="0"/>
              <a:t>17</a:t>
            </a:r>
            <a:endParaRPr lang="en-US" dirty="0"/>
          </a:p>
        </p:txBody>
      </p:sp>
    </p:spTree>
    <p:extLst>
      <p:ext uri="{BB962C8B-B14F-4D97-AF65-F5344CB8AC3E}">
        <p14:creationId xmlns:p14="http://schemas.microsoft.com/office/powerpoint/2010/main" val="9226414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92752"/>
            <a:ext cx="7772400" cy="1470025"/>
          </a:xfrm>
        </p:spPr>
        <p:txBody>
          <a:bodyPr>
            <a:normAutofit/>
          </a:bodyPr>
          <a:lstStyle/>
          <a:p>
            <a:pPr algn="l"/>
            <a:r>
              <a:rPr lang="en-US" sz="3200" dirty="0"/>
              <a:t>Designing an information-driven pathway approach for targeted </a:t>
            </a:r>
            <a:r>
              <a:rPr lang="en-US" sz="3200" dirty="0" smtClean="0"/>
              <a:t>self-assembly</a:t>
            </a:r>
            <a:endParaRPr lang="en-US" sz="3200" i="1" dirty="0"/>
          </a:p>
        </p:txBody>
      </p:sp>
      <p:sp>
        <p:nvSpPr>
          <p:cNvPr id="3" name="Subtitle 2"/>
          <p:cNvSpPr>
            <a:spLocks noGrp="1"/>
          </p:cNvSpPr>
          <p:nvPr>
            <p:ph type="subTitle" idx="1"/>
          </p:nvPr>
        </p:nvSpPr>
        <p:spPr>
          <a:xfrm>
            <a:off x="685800" y="4829032"/>
            <a:ext cx="6400800" cy="1017588"/>
          </a:xfrm>
        </p:spPr>
        <p:txBody>
          <a:bodyPr/>
          <a:lstStyle/>
          <a:p>
            <a:pPr algn="l"/>
            <a:r>
              <a:rPr lang="en-US" sz="1600" dirty="0" smtClean="0"/>
              <a:t>Shannon Moran</a:t>
            </a:r>
          </a:p>
          <a:p>
            <a:pPr algn="l"/>
            <a:r>
              <a:rPr lang="en-US" sz="1600" dirty="0" smtClean="0"/>
              <a:t>Research Proposal, Oral Presentation</a:t>
            </a:r>
          </a:p>
          <a:p>
            <a:pPr algn="l"/>
            <a:r>
              <a:rPr lang="en-US" sz="1600" dirty="0" smtClean="0"/>
              <a:t>February 21, 2018</a:t>
            </a:r>
            <a:endParaRPr lang="en-US" sz="1600" dirty="0"/>
          </a:p>
        </p:txBody>
      </p:sp>
    </p:spTree>
    <p:extLst>
      <p:ext uri="{BB962C8B-B14F-4D97-AF65-F5344CB8AC3E}">
        <p14:creationId xmlns:p14="http://schemas.microsoft.com/office/powerpoint/2010/main" val="1652821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Macroscale folding pluripotency has been studied in origami, </a:t>
            </a:r>
            <a:r>
              <a:rPr lang="en-US" dirty="0" err="1" smtClean="0"/>
              <a:t>kirigami</a:t>
            </a:r>
            <a:r>
              <a:rPr lang="en-US" dirty="0" smtClean="0"/>
              <a:t> systems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760" y="1744964"/>
            <a:ext cx="3589707" cy="1934818"/>
          </a:xfrm>
          <a:prstGeom prst="rect">
            <a:avLst/>
          </a:prstGeom>
          <a:ln>
            <a:solidFill>
              <a:schemeClr val="tx1">
                <a:lumMod val="50000"/>
                <a:lumOff val="50000"/>
              </a:schemeClr>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471" y="1802338"/>
            <a:ext cx="1762731" cy="1867969"/>
          </a:xfrm>
          <a:prstGeom prst="rect">
            <a:avLst/>
          </a:prstGeom>
        </p:spPr>
      </p:pic>
      <p:sp>
        <p:nvSpPr>
          <p:cNvPr id="13" name="Rectangle 12"/>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marR="0" lvl="0" indent="-228600" defTabSz="914400" eaLnBrk="1" fontAlgn="auto" latinLnBrk="0" hangingPunct="1">
              <a:lnSpc>
                <a:spcPct val="100000"/>
              </a:lnSpc>
              <a:spcBef>
                <a:spcPts val="0"/>
              </a:spcBef>
              <a:spcAft>
                <a:spcPts val="0"/>
              </a:spcAft>
              <a:buClrTx/>
              <a:buSzTx/>
              <a:buFontTx/>
              <a:buNone/>
              <a:tabLst/>
              <a:defRPr/>
            </a:pPr>
            <a:r>
              <a:rPr lang="en-US" sz="1000" dirty="0" smtClean="0">
                <a:solidFill>
                  <a:schemeClr val="bg1"/>
                </a:solidFill>
                <a:latin typeface="Calibri" charset="0"/>
                <a:ea typeface="Calibri" charset="0"/>
                <a:cs typeface="Calibri" charset="0"/>
              </a:rPr>
              <a:t>Source:  An et al, </a:t>
            </a:r>
            <a:r>
              <a:rPr lang="en-US" sz="1000" dirty="0" err="1" smtClean="0">
                <a:solidFill>
                  <a:schemeClr val="bg1"/>
                </a:solidFill>
                <a:latin typeface="Calibri" charset="0"/>
                <a:ea typeface="Calibri" charset="0"/>
                <a:cs typeface="Calibri" charset="0"/>
              </a:rPr>
              <a:t>Robotica</a:t>
            </a:r>
            <a:r>
              <a:rPr lang="en-US" sz="1000" dirty="0" smtClean="0">
                <a:solidFill>
                  <a:schemeClr val="bg1"/>
                </a:solidFill>
                <a:latin typeface="Calibri" charset="0"/>
                <a:ea typeface="Calibri" charset="0"/>
                <a:cs typeface="Calibri" charset="0"/>
              </a:rPr>
              <a:t> 2011; </a:t>
            </a:r>
            <a:r>
              <a:rPr lang="en-US" sz="1000" dirty="0" err="1" smtClean="0">
                <a:solidFill>
                  <a:schemeClr val="bg1"/>
                </a:solidFill>
                <a:latin typeface="Calibri" charset="0"/>
                <a:ea typeface="Calibri" charset="0"/>
                <a:cs typeface="Calibri" charset="0"/>
              </a:rPr>
              <a:t>Sussman</a:t>
            </a:r>
            <a:r>
              <a:rPr lang="en-US" sz="1000" dirty="0" smtClean="0">
                <a:solidFill>
                  <a:schemeClr val="bg1"/>
                </a:solidFill>
                <a:latin typeface="Calibri" charset="0"/>
                <a:ea typeface="Calibri" charset="0"/>
                <a:cs typeface="Calibri" charset="0"/>
              </a:rPr>
              <a:t> et al, PNAS 2015</a:t>
            </a:r>
          </a:p>
        </p:txBody>
      </p:sp>
      <p:sp>
        <p:nvSpPr>
          <p:cNvPr id="3" name="Triangle 2"/>
          <p:cNvSpPr/>
          <p:nvPr/>
        </p:nvSpPr>
        <p:spPr>
          <a:xfrm rot="5400000">
            <a:off x="3120594" y="2577717"/>
            <a:ext cx="1934238" cy="250943"/>
          </a:xfrm>
          <a:prstGeom prst="triangle">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p:cNvSpPr/>
          <p:nvPr/>
        </p:nvSpPr>
        <p:spPr>
          <a:xfrm>
            <a:off x="429877" y="1744964"/>
            <a:ext cx="1108137" cy="189532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Origami</a:t>
            </a:r>
            <a:endParaRPr lang="en-US" dirty="0">
              <a:solidFill>
                <a:schemeClr val="bg1"/>
              </a:solidFill>
            </a:endParaRPr>
          </a:p>
        </p:txBody>
      </p:sp>
      <p:sp>
        <p:nvSpPr>
          <p:cNvPr id="23" name="Rectangle 22"/>
          <p:cNvSpPr/>
          <p:nvPr/>
        </p:nvSpPr>
        <p:spPr>
          <a:xfrm>
            <a:off x="418836" y="4013134"/>
            <a:ext cx="1108137" cy="189532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Kirigami</a:t>
            </a:r>
            <a:endParaRPr lang="en-US" dirty="0">
              <a:solidFill>
                <a:schemeClr val="bg1"/>
              </a:solidFill>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b="61226"/>
          <a:stretch/>
        </p:blipFill>
        <p:spPr>
          <a:xfrm>
            <a:off x="1665309" y="4069437"/>
            <a:ext cx="2202489" cy="1287647"/>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t="78807"/>
          <a:stretch/>
        </p:blipFill>
        <p:spPr>
          <a:xfrm>
            <a:off x="6458134" y="4087807"/>
            <a:ext cx="2202488" cy="703788"/>
          </a:xfrm>
          <a:prstGeom prst="rect">
            <a:avLst/>
          </a:prstGeom>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39641" b="21993"/>
          <a:stretch/>
        </p:blipFill>
        <p:spPr>
          <a:xfrm>
            <a:off x="4061722" y="4087807"/>
            <a:ext cx="2202488" cy="127408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9378" y="5199620"/>
            <a:ext cx="1079500" cy="406400"/>
          </a:xfrm>
          <a:prstGeom prst="rect">
            <a:avLst/>
          </a:prstGeom>
        </p:spPr>
      </p:pic>
      <p:sp>
        <p:nvSpPr>
          <p:cNvPr id="27" name="Rectangle 26"/>
          <p:cNvSpPr/>
          <p:nvPr/>
        </p:nvSpPr>
        <p:spPr>
          <a:xfrm>
            <a:off x="1662257" y="4034398"/>
            <a:ext cx="212815" cy="1936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8" name="Rectangle 27"/>
          <p:cNvSpPr/>
          <p:nvPr/>
        </p:nvSpPr>
        <p:spPr>
          <a:xfrm>
            <a:off x="1662256" y="4713260"/>
            <a:ext cx="212815" cy="1936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p:cNvSpPr/>
          <p:nvPr/>
        </p:nvSpPr>
        <p:spPr>
          <a:xfrm>
            <a:off x="4033483" y="4055495"/>
            <a:ext cx="212815" cy="1936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p:cNvSpPr/>
          <p:nvPr/>
        </p:nvSpPr>
        <p:spPr>
          <a:xfrm>
            <a:off x="4049526" y="4713260"/>
            <a:ext cx="212815" cy="1936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p:cNvSpPr/>
          <p:nvPr/>
        </p:nvSpPr>
        <p:spPr>
          <a:xfrm>
            <a:off x="6430155" y="4030752"/>
            <a:ext cx="212815" cy="1936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32" name="Group 31"/>
          <p:cNvGrpSpPr/>
          <p:nvPr/>
        </p:nvGrpSpPr>
        <p:grpSpPr>
          <a:xfrm>
            <a:off x="-16280" y="43628"/>
            <a:ext cx="5059480" cy="280450"/>
            <a:chOff x="-16280" y="43628"/>
            <a:chExt cx="5059480" cy="280450"/>
          </a:xfrm>
        </p:grpSpPr>
        <p:sp>
          <p:nvSpPr>
            <p:cNvPr id="33" name="Pentagon 32"/>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4" name="Chevron 33"/>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35" name="Chevron 34"/>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3</a:t>
              </a:r>
              <a:endParaRPr lang="en-US" sz="1000" b="1" dirty="0">
                <a:solidFill>
                  <a:schemeClr val="bg1"/>
                </a:solidFill>
              </a:endParaRPr>
            </a:p>
          </p:txBody>
        </p:sp>
        <p:sp>
          <p:nvSpPr>
            <p:cNvPr id="36" name="Chevron 35"/>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37" name="Chevron 36"/>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8" name="Slide Number Placeholder 6"/>
          <p:cNvSpPr>
            <a:spLocks noGrp="1"/>
          </p:cNvSpPr>
          <p:nvPr>
            <p:ph type="sldNum" sz="quarter" idx="4"/>
          </p:nvPr>
        </p:nvSpPr>
        <p:spPr>
          <a:xfrm>
            <a:off x="8686800" y="5725889"/>
            <a:ext cx="457200" cy="365125"/>
          </a:xfrm>
        </p:spPr>
        <p:txBody>
          <a:bodyPr/>
          <a:lstStyle/>
          <a:p>
            <a:r>
              <a:rPr lang="en-US" dirty="0" smtClean="0"/>
              <a:t>18</a:t>
            </a:r>
            <a:endParaRPr lang="en-US" dirty="0"/>
          </a:p>
        </p:txBody>
      </p:sp>
    </p:spTree>
    <p:extLst>
      <p:ext uri="{BB962C8B-B14F-4D97-AF65-F5344CB8AC3E}">
        <p14:creationId xmlns:p14="http://schemas.microsoft.com/office/powerpoint/2010/main" val="886956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p:cNvSpPr/>
          <p:nvPr/>
        </p:nvSpPr>
        <p:spPr>
          <a:xfrm>
            <a:off x="2835336" y="3960522"/>
            <a:ext cx="274320" cy="274320"/>
          </a:xfrm>
          <a:prstGeom prst="ellipse">
            <a:avLst/>
          </a:prstGeom>
          <a:solidFill>
            <a:schemeClr val="accent6">
              <a:lumMod val="20000"/>
              <a:lumOff val="80000"/>
            </a:schemeClr>
          </a:solid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902212" y="3960522"/>
            <a:ext cx="274320" cy="274320"/>
          </a:xfrm>
          <a:prstGeom prst="ellipse">
            <a:avLst/>
          </a:prstGeom>
          <a:solidFill>
            <a:schemeClr val="accent6">
              <a:lumMod val="20000"/>
              <a:lumOff val="80000"/>
            </a:schemeClr>
          </a:solid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354889" y="3591262"/>
            <a:ext cx="274320" cy="274320"/>
          </a:xfrm>
          <a:prstGeom prst="ellipse">
            <a:avLst/>
          </a:prstGeom>
          <a:solidFill>
            <a:schemeClr val="accent6">
              <a:lumMod val="20000"/>
              <a:lumOff val="80000"/>
            </a:schemeClr>
          </a:solid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2638026" y="4508180"/>
            <a:ext cx="274320" cy="274320"/>
          </a:xfrm>
          <a:prstGeom prst="ellipse">
            <a:avLst/>
          </a:prstGeom>
          <a:solidFill>
            <a:schemeClr val="accent2">
              <a:lumMod val="20000"/>
              <a:lumOff val="80000"/>
            </a:schemeClr>
          </a:solid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073662" y="4507078"/>
            <a:ext cx="274320" cy="274320"/>
          </a:xfrm>
          <a:prstGeom prst="ellipse">
            <a:avLst/>
          </a:prstGeom>
          <a:solidFill>
            <a:schemeClr val="accent2">
              <a:lumMod val="20000"/>
              <a:lumOff val="80000"/>
            </a:schemeClr>
          </a:solid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u="sng" dirty="0" smtClean="0"/>
              <a:t>Task 1&amp;2</a:t>
            </a:r>
            <a:r>
              <a:rPr lang="en-US" dirty="0" smtClean="0"/>
              <a:t>:  Identify target structures, critical bonds on </a:t>
            </a:r>
            <a:r>
              <a:rPr lang="en-US" dirty="0" err="1" smtClean="0"/>
              <a:t>disconnectivity</a:t>
            </a:r>
            <a:r>
              <a:rPr lang="en-US" dirty="0" smtClean="0"/>
              <a:t> graphs</a:t>
            </a:r>
            <a:endParaRPr lang="en-US" dirty="0"/>
          </a:p>
        </p:txBody>
      </p:sp>
      <p:pic>
        <p:nvPicPr>
          <p:cNvPr id="10" name="Picture 9"/>
          <p:cNvPicPr>
            <a:picLocks noChangeAspect="1"/>
          </p:cNvPicPr>
          <p:nvPr/>
        </p:nvPicPr>
        <p:blipFill rotWithShape="1">
          <a:blip r:embed="rId3">
            <a:clrChange>
              <a:clrFrom>
                <a:srgbClr val="FFFFFE"/>
              </a:clrFrom>
              <a:clrTo>
                <a:srgbClr val="FFFFFE">
                  <a:alpha val="0"/>
                </a:srgbClr>
              </a:clrTo>
            </a:clrChange>
            <a:extLst>
              <a:ext uri="{28A0092B-C50C-407E-A947-70E740481C1C}">
                <a14:useLocalDpi xmlns:a14="http://schemas.microsoft.com/office/drawing/2010/main" val="0"/>
              </a:ext>
            </a:extLst>
          </a:blip>
          <a:srcRect l="66890" t="25528"/>
          <a:stretch/>
        </p:blipFill>
        <p:spPr>
          <a:xfrm>
            <a:off x="543324" y="2744911"/>
            <a:ext cx="3884947" cy="2009553"/>
          </a:xfrm>
          <a:prstGeom prst="rect">
            <a:avLst/>
          </a:prstGeom>
        </p:spPr>
      </p:pic>
      <p:sp>
        <p:nvSpPr>
          <p:cNvPr id="14" name="Rectangle 13"/>
          <p:cNvSpPr/>
          <p:nvPr/>
        </p:nvSpPr>
        <p:spPr>
          <a:xfrm>
            <a:off x="4988510" y="2830553"/>
            <a:ext cx="3388106" cy="683402"/>
          </a:xfrm>
          <a:prstGeom prst="rect">
            <a:avLst/>
          </a:prstGeom>
          <a:solidFill>
            <a:schemeClr val="accent2">
              <a:lumMod val="20000"/>
              <a:lumOff val="8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Identify two target states </a:t>
            </a:r>
          </a:p>
          <a:p>
            <a:pPr algn="ctr"/>
            <a:r>
              <a:rPr lang="en-US" dirty="0" smtClean="0">
                <a:solidFill>
                  <a:schemeClr val="tx2"/>
                </a:solidFill>
              </a:rPr>
              <a:t>(Project 2)</a:t>
            </a:r>
            <a:endParaRPr lang="en-US" dirty="0">
              <a:solidFill>
                <a:schemeClr val="tx2"/>
              </a:solidFill>
            </a:endParaRPr>
          </a:p>
        </p:txBody>
      </p:sp>
      <p:sp>
        <p:nvSpPr>
          <p:cNvPr id="15" name="Rectangle 14"/>
          <p:cNvSpPr/>
          <p:nvPr/>
        </p:nvSpPr>
        <p:spPr>
          <a:xfrm>
            <a:off x="4988510" y="3716130"/>
            <a:ext cx="3388106" cy="683402"/>
          </a:xfrm>
          <a:prstGeom prst="rect">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Find critical bonds to get to each</a:t>
            </a:r>
          </a:p>
          <a:p>
            <a:pPr algn="ctr"/>
            <a:r>
              <a:rPr lang="en-US" dirty="0" smtClean="0">
                <a:solidFill>
                  <a:schemeClr val="tx2"/>
                </a:solidFill>
              </a:rPr>
              <a:t>(Projects 1&amp;2)</a:t>
            </a:r>
            <a:endParaRPr lang="en-US" dirty="0">
              <a:solidFill>
                <a:schemeClr val="tx2"/>
              </a:solidFill>
            </a:endParaRPr>
          </a:p>
        </p:txBody>
      </p:sp>
      <p:sp>
        <p:nvSpPr>
          <p:cNvPr id="22" name="Rectangle 21"/>
          <p:cNvSpPr/>
          <p:nvPr/>
        </p:nvSpPr>
        <p:spPr>
          <a:xfrm>
            <a:off x="4988510" y="4601706"/>
            <a:ext cx="3388106" cy="929848"/>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Find minimum set of interactions that need to be programmed to push material into either</a:t>
            </a:r>
            <a:endParaRPr lang="en-US" dirty="0">
              <a:solidFill>
                <a:schemeClr val="tx2"/>
              </a:solidFill>
            </a:endParaRPr>
          </a:p>
        </p:txBody>
      </p:sp>
      <p:sp>
        <p:nvSpPr>
          <p:cNvPr id="27" name="Rectangle 26"/>
          <p:cNvSpPr/>
          <p:nvPr/>
        </p:nvSpPr>
        <p:spPr>
          <a:xfrm>
            <a:off x="429877" y="1883190"/>
            <a:ext cx="3842819" cy="6625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Disconnectivity</a:t>
            </a:r>
            <a:r>
              <a:rPr lang="en-US" dirty="0" smtClean="0">
                <a:solidFill>
                  <a:schemeClr val="bg1"/>
                </a:solidFill>
              </a:rPr>
              <a:t> graph</a:t>
            </a:r>
            <a:endParaRPr lang="en-US" dirty="0">
              <a:solidFill>
                <a:schemeClr val="bg1"/>
              </a:solidFill>
            </a:endParaRPr>
          </a:p>
        </p:txBody>
      </p:sp>
      <p:sp>
        <p:nvSpPr>
          <p:cNvPr id="28" name="Rectangle 27"/>
          <p:cNvSpPr/>
          <p:nvPr/>
        </p:nvSpPr>
        <p:spPr>
          <a:xfrm>
            <a:off x="4678326" y="1883190"/>
            <a:ext cx="4008474" cy="6625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dirty="0" smtClean="0">
                <a:solidFill>
                  <a:schemeClr val="bg1"/>
                </a:solidFill>
              </a:rPr>
              <a:t>Patchy magnetic cubes</a:t>
            </a:r>
            <a:endParaRPr lang="en-US" dirty="0">
              <a:solidFill>
                <a:schemeClr val="bg1"/>
              </a:solidFill>
            </a:endParaRPr>
          </a:p>
        </p:txBody>
      </p:sp>
      <p:grpSp>
        <p:nvGrpSpPr>
          <p:cNvPr id="29" name="Group 28"/>
          <p:cNvGrpSpPr/>
          <p:nvPr/>
        </p:nvGrpSpPr>
        <p:grpSpPr>
          <a:xfrm>
            <a:off x="-16280" y="43628"/>
            <a:ext cx="5059480" cy="280450"/>
            <a:chOff x="-16280" y="43628"/>
            <a:chExt cx="5059480" cy="280450"/>
          </a:xfrm>
        </p:grpSpPr>
        <p:sp>
          <p:nvSpPr>
            <p:cNvPr id="30" name="Pentagon 29"/>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1" name="Chevron 30"/>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32" name="Chevron 31"/>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3</a:t>
              </a:r>
              <a:endParaRPr lang="en-US" sz="1000" b="1" dirty="0">
                <a:solidFill>
                  <a:schemeClr val="bg1"/>
                </a:solidFill>
              </a:endParaRPr>
            </a:p>
          </p:txBody>
        </p:sp>
        <p:sp>
          <p:nvSpPr>
            <p:cNvPr id="33" name="Chevron 32"/>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34" name="Chevron 33"/>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5" name="Slide Number Placeholder 6"/>
          <p:cNvSpPr>
            <a:spLocks noGrp="1"/>
          </p:cNvSpPr>
          <p:nvPr>
            <p:ph type="sldNum" sz="quarter" idx="4"/>
          </p:nvPr>
        </p:nvSpPr>
        <p:spPr>
          <a:xfrm>
            <a:off x="8686800" y="5725889"/>
            <a:ext cx="457200" cy="365125"/>
          </a:xfrm>
        </p:spPr>
        <p:txBody>
          <a:bodyPr/>
          <a:lstStyle/>
          <a:p>
            <a:r>
              <a:rPr lang="en-US" dirty="0" smtClean="0"/>
              <a:t>19</a:t>
            </a:r>
            <a:endParaRPr lang="en-US" dirty="0"/>
          </a:p>
        </p:txBody>
      </p:sp>
    </p:spTree>
    <p:extLst>
      <p:ext uri="{BB962C8B-B14F-4D97-AF65-F5344CB8AC3E}">
        <p14:creationId xmlns:p14="http://schemas.microsoft.com/office/powerpoint/2010/main" val="198016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 grpId="0" animBg="1"/>
      <p:bldP spid="12" grpId="0" animBg="1"/>
      <p:bldP spid="14" grpId="0" animBg="1"/>
      <p:bldP spid="15"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81543" y="2169049"/>
            <a:ext cx="1920240" cy="47486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00" b="1" dirty="0" smtClean="0">
                <a:solidFill>
                  <a:schemeClr val="tx1"/>
                </a:solidFill>
              </a:rPr>
              <a:t>Poly-tetrahedron</a:t>
            </a:r>
            <a:endParaRPr lang="en-US" sz="1900" b="1" dirty="0">
              <a:solidFill>
                <a:schemeClr val="tx1"/>
              </a:solidFill>
            </a:endParaRPr>
          </a:p>
        </p:txBody>
      </p:sp>
      <p:sp>
        <p:nvSpPr>
          <p:cNvPr id="36" name="Rectangle 35"/>
          <p:cNvSpPr/>
          <p:nvPr/>
        </p:nvSpPr>
        <p:spPr>
          <a:xfrm>
            <a:off x="6807682" y="2169049"/>
            <a:ext cx="1920240" cy="47486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00" b="1" dirty="0" smtClean="0">
                <a:solidFill>
                  <a:schemeClr val="tx1"/>
                </a:solidFill>
              </a:rPr>
              <a:t>Octahedron</a:t>
            </a:r>
            <a:endParaRPr lang="en-US" sz="1900" b="1" dirty="0">
              <a:solidFill>
                <a:schemeClr val="tx1"/>
              </a:solidFill>
            </a:endParaRPr>
          </a:p>
        </p:txBody>
      </p:sp>
      <p:sp>
        <p:nvSpPr>
          <p:cNvPr id="2" name="Title 1"/>
          <p:cNvSpPr>
            <a:spLocks noGrp="1"/>
          </p:cNvSpPr>
          <p:nvPr>
            <p:ph type="title"/>
          </p:nvPr>
        </p:nvSpPr>
        <p:spPr/>
        <p:txBody>
          <a:bodyPr/>
          <a:lstStyle/>
          <a:p>
            <a:r>
              <a:rPr lang="en-US" u="sng" dirty="0" smtClean="0"/>
              <a:t>Example</a:t>
            </a:r>
            <a:r>
              <a:rPr lang="en-US" dirty="0" smtClean="0"/>
              <a:t>: Move between local minima in the energetic landscape of an octahedron</a:t>
            </a:r>
            <a:endParaRPr lang="en-US" dirty="0"/>
          </a:p>
        </p:txBody>
      </p:sp>
      <p:pic>
        <p:nvPicPr>
          <p:cNvPr id="9" name="Picture 8"/>
          <p:cNvPicPr>
            <a:picLocks noChangeAspect="1"/>
          </p:cNvPicPr>
          <p:nvPr/>
        </p:nvPicPr>
        <p:blipFill rotWithShape="1">
          <a:blip r:embed="rId3"/>
          <a:srcRect l="20299" t="5565" r="57690" b="69152"/>
          <a:stretch/>
        </p:blipFill>
        <p:spPr>
          <a:xfrm>
            <a:off x="623884" y="2912343"/>
            <a:ext cx="1983773" cy="1694141"/>
          </a:xfrm>
          <a:prstGeom prst="rect">
            <a:avLst/>
          </a:prstGeom>
        </p:spPr>
      </p:pic>
      <p:pic>
        <p:nvPicPr>
          <p:cNvPr id="10" name="Picture 9"/>
          <p:cNvPicPr>
            <a:picLocks noChangeAspect="1"/>
          </p:cNvPicPr>
          <p:nvPr/>
        </p:nvPicPr>
        <p:blipFill>
          <a:blip r:embed="rId4"/>
          <a:stretch>
            <a:fillRect/>
          </a:stretch>
        </p:blipFill>
        <p:spPr>
          <a:xfrm>
            <a:off x="6911004" y="2912343"/>
            <a:ext cx="1584116" cy="1569030"/>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4945" t="51953" r="66483" b="39215"/>
          <a:stretch/>
        </p:blipFill>
        <p:spPr>
          <a:xfrm>
            <a:off x="3717434" y="2800265"/>
            <a:ext cx="2083793" cy="1918296"/>
          </a:xfrm>
          <a:prstGeom prst="rect">
            <a:avLst/>
          </a:prstGeom>
        </p:spPr>
      </p:pic>
      <p:cxnSp>
        <p:nvCxnSpPr>
          <p:cNvPr id="16" name="Straight Arrow Connector 15"/>
          <p:cNvCxnSpPr/>
          <p:nvPr/>
        </p:nvCxnSpPr>
        <p:spPr>
          <a:xfrm>
            <a:off x="5809753" y="3759413"/>
            <a:ext cx="1092725" cy="1"/>
          </a:xfrm>
          <a:prstGeom prst="straightConnector1">
            <a:avLst/>
          </a:prstGeom>
          <a:ln w="76200">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2616183" y="3759413"/>
            <a:ext cx="1092725" cy="1"/>
          </a:xfrm>
          <a:prstGeom prst="straightConnector1">
            <a:avLst/>
          </a:prstGeom>
          <a:ln w="76200">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28" name="Rectangle 27"/>
          <p:cNvSpPr/>
          <p:nvPr/>
        </p:nvSpPr>
        <p:spPr>
          <a:xfrm>
            <a:off x="681543" y="4818575"/>
            <a:ext cx="1920240" cy="76896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Lower free energy, higher rotational entropy</a:t>
            </a:r>
            <a:endParaRPr lang="en-US" sz="1400" dirty="0">
              <a:solidFill>
                <a:schemeClr val="tx1"/>
              </a:solidFill>
            </a:endParaRPr>
          </a:p>
        </p:txBody>
      </p:sp>
      <p:sp>
        <p:nvSpPr>
          <p:cNvPr id="29" name="Rectangle 28"/>
          <p:cNvSpPr/>
          <p:nvPr/>
        </p:nvSpPr>
        <p:spPr>
          <a:xfrm>
            <a:off x="6807682" y="4818575"/>
            <a:ext cx="1920240" cy="709845"/>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Higher free energy, lower rotational entropy</a:t>
            </a:r>
            <a:endParaRPr lang="en-US" sz="1400" dirty="0">
              <a:solidFill>
                <a:schemeClr val="tx1"/>
              </a:solidFill>
            </a:endParaRPr>
          </a:p>
        </p:txBody>
      </p:sp>
      <p:grpSp>
        <p:nvGrpSpPr>
          <p:cNvPr id="12" name="Group 11"/>
          <p:cNvGrpSpPr/>
          <p:nvPr/>
        </p:nvGrpSpPr>
        <p:grpSpPr>
          <a:xfrm>
            <a:off x="97168" y="1648648"/>
            <a:ext cx="8949664" cy="4064128"/>
            <a:chOff x="554368" y="2952621"/>
            <a:chExt cx="8949664" cy="4064128"/>
          </a:xfrm>
        </p:grpSpPr>
        <p:sp>
          <p:nvSpPr>
            <p:cNvPr id="31" name="Rectangle 30"/>
            <p:cNvSpPr/>
            <p:nvPr/>
          </p:nvSpPr>
          <p:spPr>
            <a:xfrm>
              <a:off x="554368" y="2952621"/>
              <a:ext cx="8949664" cy="4064128"/>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b="1" dirty="0">
                <a:solidFill>
                  <a:schemeClr val="tx1"/>
                </a:solidFill>
              </a:endParaRPr>
            </a:p>
          </p:txBody>
        </p:sp>
        <p:sp>
          <p:nvSpPr>
            <p:cNvPr id="8" name="Rectangle 7"/>
            <p:cNvSpPr/>
            <p:nvPr/>
          </p:nvSpPr>
          <p:spPr>
            <a:xfrm>
              <a:off x="3113090" y="4386965"/>
              <a:ext cx="3409376" cy="10078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smtClean="0">
                  <a:solidFill>
                    <a:schemeClr val="tx1"/>
                  </a:solidFill>
                </a:rPr>
                <a:t>HANDS-ON DEMO</a:t>
              </a:r>
              <a:endParaRPr lang="en-US" sz="3200" dirty="0">
                <a:solidFill>
                  <a:schemeClr val="tx1"/>
                </a:solidFill>
              </a:endParaRPr>
            </a:p>
          </p:txBody>
        </p:sp>
      </p:grpSp>
      <p:sp>
        <p:nvSpPr>
          <p:cNvPr id="37" name="Rectangle 36"/>
          <p:cNvSpPr/>
          <p:nvPr/>
        </p:nvSpPr>
        <p:spPr>
          <a:xfrm>
            <a:off x="-1" y="6133256"/>
            <a:ext cx="8214295" cy="7247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000" dirty="0" smtClean="0">
                <a:solidFill>
                  <a:schemeClr val="bg1"/>
                </a:solidFill>
              </a:rPr>
              <a:t>Source: </a:t>
            </a:r>
            <a:r>
              <a:rPr lang="en-US" sz="1000" dirty="0" err="1" smtClean="0">
                <a:solidFill>
                  <a:schemeClr val="bg1"/>
                </a:solidFill>
              </a:rPr>
              <a:t>Meng</a:t>
            </a:r>
            <a:r>
              <a:rPr lang="en-US" sz="1000" dirty="0" smtClean="0">
                <a:solidFill>
                  <a:schemeClr val="bg1"/>
                </a:solidFill>
              </a:rPr>
              <a:t> et al, Science 2010</a:t>
            </a:r>
            <a:endParaRPr lang="en-US" sz="1000" dirty="0">
              <a:solidFill>
                <a:schemeClr val="bg1"/>
              </a:solidFill>
            </a:endParaRPr>
          </a:p>
        </p:txBody>
      </p:sp>
      <p:grpSp>
        <p:nvGrpSpPr>
          <p:cNvPr id="30" name="Group 29"/>
          <p:cNvGrpSpPr/>
          <p:nvPr/>
        </p:nvGrpSpPr>
        <p:grpSpPr>
          <a:xfrm>
            <a:off x="-16280" y="43628"/>
            <a:ext cx="5059480" cy="280450"/>
            <a:chOff x="-16280" y="43628"/>
            <a:chExt cx="5059480" cy="280450"/>
          </a:xfrm>
        </p:grpSpPr>
        <p:sp>
          <p:nvSpPr>
            <p:cNvPr id="32" name="Pentagon 31"/>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3" name="Chevron 32"/>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34" name="Chevron 33"/>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3</a:t>
              </a:r>
              <a:endParaRPr lang="en-US" sz="1000" b="1" dirty="0">
                <a:solidFill>
                  <a:schemeClr val="bg1"/>
                </a:solidFill>
              </a:endParaRPr>
            </a:p>
          </p:txBody>
        </p:sp>
        <p:sp>
          <p:nvSpPr>
            <p:cNvPr id="38" name="Chevron 37"/>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39" name="Chevron 38"/>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40" name="Slide Number Placeholder 6"/>
          <p:cNvSpPr>
            <a:spLocks noGrp="1"/>
          </p:cNvSpPr>
          <p:nvPr>
            <p:ph type="sldNum" sz="quarter" idx="4"/>
          </p:nvPr>
        </p:nvSpPr>
        <p:spPr>
          <a:xfrm>
            <a:off x="8686800" y="5725889"/>
            <a:ext cx="457200" cy="365125"/>
          </a:xfrm>
        </p:spPr>
        <p:txBody>
          <a:bodyPr/>
          <a:lstStyle/>
          <a:p>
            <a:r>
              <a:rPr lang="en-US" dirty="0" smtClean="0"/>
              <a:t>20</a:t>
            </a:r>
            <a:endParaRPr lang="en-US" dirty="0"/>
          </a:p>
        </p:txBody>
      </p:sp>
    </p:spTree>
    <p:extLst>
      <p:ext uri="{BB962C8B-B14F-4D97-AF65-F5344CB8AC3E}">
        <p14:creationId xmlns:p14="http://schemas.microsoft.com/office/powerpoint/2010/main" val="47918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5851323" y="1991490"/>
            <a:ext cx="3026460" cy="3958542"/>
          </a:xfrm>
          <a:prstGeom prst="roundRect">
            <a:avLst>
              <a:gd name="adj" fmla="val 6433"/>
            </a:avLst>
          </a:prstGeom>
          <a:solidFill>
            <a:schemeClr val="accent2">
              <a:lumMod val="20000"/>
              <a:lumOff val="80000"/>
            </a:schemeClr>
          </a:solidFill>
          <a:ln w="3810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Rectangle 34"/>
          <p:cNvSpPr/>
          <p:nvPr/>
        </p:nvSpPr>
        <p:spPr>
          <a:xfrm>
            <a:off x="-62580" y="1264318"/>
            <a:ext cx="9264452" cy="3121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200" b="1" dirty="0">
              <a:solidFill>
                <a:schemeClr val="tx1"/>
              </a:solidFill>
            </a:endParaRPr>
          </a:p>
        </p:txBody>
      </p:sp>
      <p:sp>
        <p:nvSpPr>
          <p:cNvPr id="15" name="Rounded Rectangle 14"/>
          <p:cNvSpPr/>
          <p:nvPr/>
        </p:nvSpPr>
        <p:spPr>
          <a:xfrm>
            <a:off x="1677181" y="868763"/>
            <a:ext cx="5928535" cy="624371"/>
          </a:xfrm>
          <a:prstGeom prst="round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200" b="1" dirty="0" smtClean="0">
                <a:solidFill>
                  <a:schemeClr val="tx1"/>
                </a:solidFill>
              </a:rPr>
              <a:t>How can we tailor self-assembly?</a:t>
            </a:r>
            <a:endParaRPr lang="en-US" sz="2200" b="1" dirty="0">
              <a:solidFill>
                <a:schemeClr val="tx1"/>
              </a:solidFill>
            </a:endParaRPr>
          </a:p>
        </p:txBody>
      </p:sp>
      <p:sp>
        <p:nvSpPr>
          <p:cNvPr id="10" name="Rounded Rectangle 9"/>
          <p:cNvSpPr/>
          <p:nvPr/>
        </p:nvSpPr>
        <p:spPr>
          <a:xfrm>
            <a:off x="498400" y="2102442"/>
            <a:ext cx="5127476" cy="1097280"/>
          </a:xfrm>
          <a:prstGeom prst="round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b="1" u="sng" dirty="0" smtClean="0">
                <a:solidFill>
                  <a:schemeClr val="tx1"/>
                </a:solidFill>
              </a:rPr>
              <a:t>Proposed work</a:t>
            </a:r>
            <a:r>
              <a:rPr lang="en-US" b="1" dirty="0" smtClean="0">
                <a:solidFill>
                  <a:schemeClr val="tx1"/>
                </a:solidFill>
              </a:rPr>
              <a:t>: </a:t>
            </a:r>
            <a:r>
              <a:rPr lang="en-US" dirty="0" smtClean="0">
                <a:solidFill>
                  <a:schemeClr val="tx1"/>
                </a:solidFill>
              </a:rPr>
              <a:t>What </a:t>
            </a:r>
            <a:r>
              <a:rPr lang="en-US" dirty="0">
                <a:solidFill>
                  <a:schemeClr val="tx1"/>
                </a:solidFill>
              </a:rPr>
              <a:t>is the minimal set </a:t>
            </a:r>
            <a:r>
              <a:rPr lang="en-US" dirty="0" smtClean="0">
                <a:solidFill>
                  <a:schemeClr val="tx1"/>
                </a:solidFill>
              </a:rPr>
              <a:t>of </a:t>
            </a:r>
            <a:r>
              <a:rPr lang="en-US" dirty="0">
                <a:solidFill>
                  <a:schemeClr val="tx1"/>
                </a:solidFill>
              </a:rPr>
              <a:t>instructions needed to achieve targeted, self-assembled complexity</a:t>
            </a:r>
            <a:r>
              <a:rPr lang="en-US" dirty="0" smtClean="0">
                <a:solidFill>
                  <a:schemeClr val="tx1"/>
                </a:solidFill>
              </a:rPr>
              <a:t>?</a:t>
            </a:r>
            <a:endParaRPr lang="en-US" dirty="0">
              <a:solidFill>
                <a:schemeClr val="tx1"/>
              </a:solidFill>
            </a:endParaRPr>
          </a:p>
        </p:txBody>
      </p:sp>
      <p:sp>
        <p:nvSpPr>
          <p:cNvPr id="17" name="Rounded Rectangle 16"/>
          <p:cNvSpPr/>
          <p:nvPr/>
        </p:nvSpPr>
        <p:spPr>
          <a:xfrm>
            <a:off x="5956871" y="2113017"/>
            <a:ext cx="2827625" cy="1097280"/>
          </a:xfrm>
          <a:prstGeom prst="round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b="1" u="sng" dirty="0" smtClean="0">
                <a:solidFill>
                  <a:schemeClr val="tx1"/>
                </a:solidFill>
              </a:rPr>
              <a:t>Prior work</a:t>
            </a:r>
            <a:r>
              <a:rPr lang="en-US" b="1" dirty="0" smtClean="0">
                <a:solidFill>
                  <a:schemeClr val="tx1"/>
                </a:solidFill>
              </a:rPr>
              <a:t>: </a:t>
            </a:r>
            <a:r>
              <a:rPr lang="en-US" dirty="0" smtClean="0">
                <a:solidFill>
                  <a:schemeClr val="tx1"/>
                </a:solidFill>
              </a:rPr>
              <a:t>How does shape impact assembly behavior in active systems?</a:t>
            </a:r>
            <a:endParaRPr lang="en-US" dirty="0">
              <a:solidFill>
                <a:schemeClr val="tx1"/>
              </a:solidFill>
            </a:endParaRPr>
          </a:p>
        </p:txBody>
      </p:sp>
      <p:sp>
        <p:nvSpPr>
          <p:cNvPr id="18" name="Rounded Rectangle 17"/>
          <p:cNvSpPr/>
          <p:nvPr/>
        </p:nvSpPr>
        <p:spPr>
          <a:xfrm>
            <a:off x="498400" y="3343886"/>
            <a:ext cx="1504375"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1</a:t>
            </a:r>
          </a:p>
          <a:p>
            <a:pPr algn="ctr"/>
            <a:r>
              <a:rPr lang="en-US" sz="1200" dirty="0" smtClean="0">
                <a:solidFill>
                  <a:schemeClr val="tx1"/>
                </a:solidFill>
                <a:latin typeface="Arial" charset="0"/>
                <a:ea typeface="Arial" charset="0"/>
                <a:cs typeface="Arial" charset="0"/>
              </a:rPr>
              <a:t>Define measure of pathway information</a:t>
            </a:r>
            <a:endParaRPr lang="en-US" sz="1200" dirty="0">
              <a:solidFill>
                <a:schemeClr val="tx1"/>
              </a:solidFill>
              <a:latin typeface="Arial" charset="0"/>
              <a:ea typeface="Arial" charset="0"/>
              <a:cs typeface="Arial" charset="0"/>
            </a:endParaRPr>
          </a:p>
        </p:txBody>
      </p:sp>
      <p:sp>
        <p:nvSpPr>
          <p:cNvPr id="19" name="Rounded Rectangle 18"/>
          <p:cNvSpPr/>
          <p:nvPr/>
        </p:nvSpPr>
        <p:spPr>
          <a:xfrm>
            <a:off x="2197049" y="3343886"/>
            <a:ext cx="1717197"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2</a:t>
            </a:r>
          </a:p>
          <a:p>
            <a:pPr algn="ctr"/>
            <a:r>
              <a:rPr lang="en-US" sz="1200" dirty="0">
                <a:solidFill>
                  <a:schemeClr val="tx1"/>
                </a:solidFill>
                <a:latin typeface="Arial" charset="0"/>
                <a:ea typeface="Arial" charset="0"/>
                <a:cs typeface="Arial" charset="0"/>
              </a:rPr>
              <a:t>Develop energy landscapes for identifying kinetic barriers to assembly</a:t>
            </a:r>
          </a:p>
        </p:txBody>
      </p:sp>
      <p:sp>
        <p:nvSpPr>
          <p:cNvPr id="20" name="Rounded Rectangle 19"/>
          <p:cNvSpPr/>
          <p:nvPr/>
        </p:nvSpPr>
        <p:spPr>
          <a:xfrm>
            <a:off x="4108520" y="3343886"/>
            <a:ext cx="1517356"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3</a:t>
            </a:r>
          </a:p>
          <a:p>
            <a:pPr algn="ctr"/>
            <a:r>
              <a:rPr lang="en-US" sz="1200" dirty="0" smtClean="0">
                <a:solidFill>
                  <a:schemeClr val="tx1"/>
                </a:solidFill>
                <a:latin typeface="Arial" charset="0"/>
                <a:ea typeface="Arial" charset="0"/>
                <a:cs typeface="Arial" charset="0"/>
              </a:rPr>
              <a:t>Design pluripotent materials using minimal instructions</a:t>
            </a:r>
            <a:endParaRPr lang="en-US" sz="1200" dirty="0">
              <a:solidFill>
                <a:schemeClr val="tx1"/>
              </a:solidFill>
              <a:latin typeface="Arial" charset="0"/>
              <a:ea typeface="Arial" charset="0"/>
              <a:cs typeface="Arial" charset="0"/>
            </a:endParaRPr>
          </a:p>
        </p:txBody>
      </p:sp>
      <p:sp>
        <p:nvSpPr>
          <p:cNvPr id="21" name="Rounded Rectangle 20"/>
          <p:cNvSpPr/>
          <p:nvPr/>
        </p:nvSpPr>
        <p:spPr>
          <a:xfrm>
            <a:off x="6164526" y="3343886"/>
            <a:ext cx="2412314"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0</a:t>
            </a:r>
          </a:p>
          <a:p>
            <a:pPr algn="ctr"/>
            <a:r>
              <a:rPr lang="en-US" sz="1200" dirty="0" smtClean="0">
                <a:solidFill>
                  <a:schemeClr val="tx1"/>
                </a:solidFill>
                <a:latin typeface="Arial" charset="0"/>
                <a:ea typeface="Arial" charset="0"/>
                <a:cs typeface="Arial" charset="0"/>
              </a:rPr>
              <a:t>Define role of particle anisotropy in a translationally-driven system</a:t>
            </a:r>
            <a:endParaRPr lang="en-US" sz="1200" dirty="0">
              <a:solidFill>
                <a:schemeClr val="tx1"/>
              </a:solidFill>
              <a:latin typeface="Arial" charset="0"/>
              <a:ea typeface="Arial" charset="0"/>
              <a:cs typeface="Arial"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439" y="4624615"/>
            <a:ext cx="710328" cy="1092581"/>
          </a:xfrm>
          <a:prstGeom prst="rect">
            <a:avLst/>
          </a:prstGeom>
        </p:spPr>
      </p:pic>
      <p:pic>
        <p:nvPicPr>
          <p:cNvPr id="23" name="Picture 2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22084" y="4695019"/>
            <a:ext cx="1723261" cy="471051"/>
          </a:xfrm>
          <a:prstGeom prst="rect">
            <a:avLst/>
          </a:prstGeom>
        </p:spPr>
      </p:pic>
      <p:pic>
        <p:nvPicPr>
          <p:cNvPr id="24" name="Picture 2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3544" y="4622819"/>
            <a:ext cx="1199359" cy="962236"/>
          </a:xfrm>
          <a:prstGeom prst="rect">
            <a:avLst/>
          </a:prstGeom>
        </p:spPr>
      </p:pic>
      <p:pic>
        <p:nvPicPr>
          <p:cNvPr id="25" name="Picture 24" descr="download.png"/>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846190" y="4678400"/>
            <a:ext cx="1267381" cy="1101973"/>
          </a:xfrm>
          <a:prstGeom prst="rect">
            <a:avLst/>
          </a:prstGeom>
        </p:spPr>
      </p:pic>
      <p:sp>
        <p:nvSpPr>
          <p:cNvPr id="26" name="Rectangle 25"/>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lvl="0" indent="-228600" defTabSz="914400">
              <a:defRPr/>
            </a:pPr>
            <a:r>
              <a:rPr lang="en-US" sz="1000" dirty="0">
                <a:solidFill>
                  <a:schemeClr val="bg1"/>
                </a:solidFill>
                <a:latin typeface="Calibri" charset="0"/>
                <a:ea typeface="Calibri" charset="0"/>
                <a:cs typeface="Calibri" charset="0"/>
              </a:rPr>
              <a:t>Source:  Dodd et al, </a:t>
            </a:r>
            <a:r>
              <a:rPr lang="en-US" sz="1000" i="1" dirty="0">
                <a:solidFill>
                  <a:schemeClr val="bg1"/>
                </a:solidFill>
                <a:latin typeface="Calibri" charset="0"/>
                <a:ea typeface="Calibri" charset="0"/>
                <a:cs typeface="Calibri" charset="0"/>
              </a:rPr>
              <a:t>in preparation </a:t>
            </a:r>
            <a:r>
              <a:rPr lang="en-US" sz="1000" dirty="0">
                <a:solidFill>
                  <a:schemeClr val="bg1"/>
                </a:solidFill>
                <a:latin typeface="Calibri" charset="0"/>
                <a:ea typeface="Calibri" charset="0"/>
                <a:cs typeface="Calibri" charset="0"/>
              </a:rPr>
              <a:t>2018</a:t>
            </a:r>
          </a:p>
        </p:txBody>
      </p:sp>
      <p:cxnSp>
        <p:nvCxnSpPr>
          <p:cNvPr id="29" name="Elbow Connector 28"/>
          <p:cNvCxnSpPr/>
          <p:nvPr/>
        </p:nvCxnSpPr>
        <p:spPr>
          <a:xfrm rot="5400000">
            <a:off x="3547140" y="1008133"/>
            <a:ext cx="609308" cy="157931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0" name="Elbow Connector 29"/>
          <p:cNvCxnSpPr/>
          <p:nvPr/>
        </p:nvCxnSpPr>
        <p:spPr>
          <a:xfrm rot="16200000" flipH="1">
            <a:off x="5696125" y="438457"/>
            <a:ext cx="619883" cy="27292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 26"/>
          <p:cNvGrpSpPr/>
          <p:nvPr/>
        </p:nvGrpSpPr>
        <p:grpSpPr>
          <a:xfrm>
            <a:off x="-16280" y="43628"/>
            <a:ext cx="4078002" cy="281851"/>
            <a:chOff x="-16280" y="43628"/>
            <a:chExt cx="4078002" cy="281851"/>
          </a:xfrm>
        </p:grpSpPr>
        <p:sp>
          <p:nvSpPr>
            <p:cNvPr id="28" name="Pentagon 27"/>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31" name="Chevron 30"/>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32" name="Chevron 31"/>
            <p:cNvSpPr/>
            <p:nvPr/>
          </p:nvSpPr>
          <p:spPr>
            <a:xfrm>
              <a:off x="1972946" y="5115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33" name="Chevron 32"/>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34" name="Group 33"/>
          <p:cNvGrpSpPr/>
          <p:nvPr/>
        </p:nvGrpSpPr>
        <p:grpSpPr>
          <a:xfrm>
            <a:off x="-16280" y="43628"/>
            <a:ext cx="4078002" cy="274320"/>
            <a:chOff x="-16280" y="43628"/>
            <a:chExt cx="4078002" cy="274320"/>
          </a:xfrm>
        </p:grpSpPr>
        <p:sp>
          <p:nvSpPr>
            <p:cNvPr id="37" name="Pentagon 36"/>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8" name="Chevron 37"/>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39" name="Chevron 38"/>
            <p:cNvSpPr/>
            <p:nvPr/>
          </p:nvSpPr>
          <p:spPr>
            <a:xfrm>
              <a:off x="1970868"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40" name="Chevron 39"/>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42" name="Slide Number Placeholder 6"/>
          <p:cNvSpPr>
            <a:spLocks noGrp="1"/>
          </p:cNvSpPr>
          <p:nvPr>
            <p:ph type="sldNum" sz="quarter" idx="4"/>
          </p:nvPr>
        </p:nvSpPr>
        <p:spPr>
          <a:xfrm>
            <a:off x="8686800" y="5725889"/>
            <a:ext cx="457200" cy="365125"/>
          </a:xfrm>
        </p:spPr>
        <p:txBody>
          <a:bodyPr/>
          <a:lstStyle/>
          <a:p>
            <a:r>
              <a:rPr lang="en-US" dirty="0" smtClean="0"/>
              <a:t>21</a:t>
            </a:r>
          </a:p>
        </p:txBody>
      </p:sp>
    </p:spTree>
    <p:extLst>
      <p:ext uri="{BB962C8B-B14F-4D97-AF65-F5344CB8AC3E}">
        <p14:creationId xmlns:p14="http://schemas.microsoft.com/office/powerpoint/2010/main" val="163393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 grpId="0" animBg="1"/>
      <p:bldP spid="17" grpId="0" animBg="1"/>
      <p:bldP spid="18" grpId="0" animBg="1"/>
      <p:bldP spid="19" grpId="0" animBg="1"/>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10411" cy="1143000"/>
          </a:xfrm>
        </p:spPr>
        <p:txBody>
          <a:bodyPr/>
          <a:lstStyle/>
          <a:p>
            <a:r>
              <a:rPr lang="en-US" dirty="0" smtClean="0"/>
              <a:t>Active matter has been </a:t>
            </a:r>
            <a:r>
              <a:rPr lang="en-US" i="1" dirty="0" smtClean="0"/>
              <a:t>active </a:t>
            </a:r>
            <a:r>
              <a:rPr lang="en-US" dirty="0" smtClean="0"/>
              <a:t>for 20+ years, but the field is still establishing the basics</a:t>
            </a:r>
            <a:endParaRPr lang="en-US" dirty="0"/>
          </a:p>
        </p:txBody>
      </p:sp>
      <p:sp>
        <p:nvSpPr>
          <p:cNvPr id="4" name="Rectangle 3"/>
          <p:cNvSpPr/>
          <p:nvPr/>
        </p:nvSpPr>
        <p:spPr>
          <a:xfrm>
            <a:off x="4806139" y="1921938"/>
            <a:ext cx="3645722"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Isotropic particles</a:t>
            </a:r>
            <a:endParaRPr lang="en-US" dirty="0">
              <a:solidFill>
                <a:schemeClr val="bg1"/>
              </a:solidFill>
            </a:endParaRPr>
          </a:p>
        </p:txBody>
      </p:sp>
      <p:sp>
        <p:nvSpPr>
          <p:cNvPr id="5" name="Rectangle 4"/>
          <p:cNvSpPr/>
          <p:nvPr/>
        </p:nvSpPr>
        <p:spPr>
          <a:xfrm>
            <a:off x="457200" y="1921938"/>
            <a:ext cx="3645722"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Particles with explicit alignment rules</a:t>
            </a:r>
            <a:endParaRPr lang="en-US" dirty="0">
              <a:solidFill>
                <a:schemeClr val="bg1"/>
              </a:solidFill>
            </a:endParaRPr>
          </a:p>
        </p:txBody>
      </p:sp>
      <p:sp>
        <p:nvSpPr>
          <p:cNvPr id="6" name="Rectangle 5"/>
          <p:cNvSpPr/>
          <p:nvPr/>
        </p:nvSpPr>
        <p:spPr>
          <a:xfrm>
            <a:off x="2055857" y="5143786"/>
            <a:ext cx="5500564" cy="6947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In nature, “particles” aren’t isotropic– that’s the exception rather than the norm</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950" y="2437098"/>
            <a:ext cx="2934182" cy="2503718"/>
          </a:xfrm>
          <a:prstGeom prst="rect">
            <a:avLst/>
          </a:prstGeom>
        </p:spPr>
      </p:pic>
      <p:sp>
        <p:nvSpPr>
          <p:cNvPr id="8" name="Rectangle 7"/>
          <p:cNvSpPr/>
          <p:nvPr/>
        </p:nvSpPr>
        <p:spPr>
          <a:xfrm>
            <a:off x="-1" y="6133256"/>
            <a:ext cx="8214295" cy="7247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000" dirty="0" smtClean="0">
                <a:solidFill>
                  <a:schemeClr val="bg1"/>
                </a:solidFill>
              </a:rPr>
              <a:t>Source: </a:t>
            </a:r>
            <a:r>
              <a:rPr lang="en-US" sz="1000" dirty="0" err="1" smtClean="0">
                <a:solidFill>
                  <a:schemeClr val="bg1"/>
                </a:solidFill>
              </a:rPr>
              <a:t>Vicsek</a:t>
            </a:r>
            <a:r>
              <a:rPr lang="en-US" sz="1000" dirty="0" smtClean="0">
                <a:solidFill>
                  <a:schemeClr val="bg1"/>
                </a:solidFill>
              </a:rPr>
              <a:t> et al, PRL 1995; </a:t>
            </a:r>
            <a:r>
              <a:rPr lang="en-US" sz="1000" dirty="0" err="1" smtClean="0">
                <a:solidFill>
                  <a:schemeClr val="bg1"/>
                </a:solidFill>
              </a:rPr>
              <a:t>Marchetti</a:t>
            </a:r>
            <a:r>
              <a:rPr lang="en-US" sz="1000" dirty="0" smtClean="0">
                <a:solidFill>
                  <a:schemeClr val="bg1"/>
                </a:solidFill>
              </a:rPr>
              <a:t> et al, Current Opinion in Colloid &amp; Interface Science 2016 </a:t>
            </a:r>
            <a:endParaRPr lang="en-US" sz="1000" dirty="0">
              <a:solidFill>
                <a:schemeClr val="bg1"/>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671" y="2472091"/>
            <a:ext cx="2396140" cy="2382290"/>
          </a:xfrm>
          <a:prstGeom prst="rect">
            <a:avLst/>
          </a:prstGeom>
        </p:spPr>
      </p:pic>
      <p:sp>
        <p:nvSpPr>
          <p:cNvPr id="9" name="Rectangle 8"/>
          <p:cNvSpPr/>
          <p:nvPr/>
        </p:nvSpPr>
        <p:spPr>
          <a:xfrm rot="19723606">
            <a:off x="379970" y="2438940"/>
            <a:ext cx="731127" cy="27463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1995</a:t>
            </a:r>
            <a:endParaRPr lang="en-US" dirty="0">
              <a:solidFill>
                <a:schemeClr val="tx1"/>
              </a:solidFill>
            </a:endParaRPr>
          </a:p>
        </p:txBody>
      </p:sp>
      <p:sp>
        <p:nvSpPr>
          <p:cNvPr id="10" name="Rectangle 9"/>
          <p:cNvSpPr/>
          <p:nvPr/>
        </p:nvSpPr>
        <p:spPr>
          <a:xfrm rot="19723606">
            <a:off x="4779187" y="2438941"/>
            <a:ext cx="731127" cy="27463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2016</a:t>
            </a:r>
            <a:endParaRPr lang="en-US" dirty="0">
              <a:solidFill>
                <a:schemeClr val="tx1"/>
              </a:solidFill>
            </a:endParaRPr>
          </a:p>
        </p:txBody>
      </p:sp>
      <p:grpSp>
        <p:nvGrpSpPr>
          <p:cNvPr id="17" name="Group 16"/>
          <p:cNvGrpSpPr/>
          <p:nvPr/>
        </p:nvGrpSpPr>
        <p:grpSpPr>
          <a:xfrm>
            <a:off x="-16280" y="43628"/>
            <a:ext cx="4078002" cy="281851"/>
            <a:chOff x="-16280" y="43628"/>
            <a:chExt cx="4078002" cy="281851"/>
          </a:xfrm>
        </p:grpSpPr>
        <p:sp>
          <p:nvSpPr>
            <p:cNvPr id="18" name="Pentagon 17"/>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19" name="Chevron 18"/>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20" name="Chevron 19"/>
            <p:cNvSpPr/>
            <p:nvPr/>
          </p:nvSpPr>
          <p:spPr>
            <a:xfrm>
              <a:off x="1972946" y="5115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21" name="Chevron 20"/>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22" name="Group 21"/>
          <p:cNvGrpSpPr/>
          <p:nvPr/>
        </p:nvGrpSpPr>
        <p:grpSpPr>
          <a:xfrm>
            <a:off x="-16280" y="43628"/>
            <a:ext cx="4078002" cy="274320"/>
            <a:chOff x="-16280" y="43628"/>
            <a:chExt cx="4078002" cy="274320"/>
          </a:xfrm>
        </p:grpSpPr>
        <p:sp>
          <p:nvSpPr>
            <p:cNvPr id="23" name="Pentagon 22"/>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24" name="Chevron 23"/>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25" name="Chevron 24"/>
            <p:cNvSpPr/>
            <p:nvPr/>
          </p:nvSpPr>
          <p:spPr>
            <a:xfrm>
              <a:off x="1970868"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26" name="Chevron 25"/>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27" name="Slide Number Placeholder 6"/>
          <p:cNvSpPr>
            <a:spLocks noGrp="1"/>
          </p:cNvSpPr>
          <p:nvPr>
            <p:ph type="sldNum" sz="quarter" idx="4"/>
          </p:nvPr>
        </p:nvSpPr>
        <p:spPr>
          <a:xfrm>
            <a:off x="8686800" y="5725889"/>
            <a:ext cx="457200" cy="365125"/>
          </a:xfrm>
        </p:spPr>
        <p:txBody>
          <a:bodyPr/>
          <a:lstStyle/>
          <a:p>
            <a:r>
              <a:rPr lang="en-US" dirty="0" smtClean="0"/>
              <a:t>22</a:t>
            </a:r>
            <a:endParaRPr lang="en-US" dirty="0"/>
          </a:p>
        </p:txBody>
      </p:sp>
    </p:spTree>
    <p:extLst>
      <p:ext uri="{BB962C8B-B14F-4D97-AF65-F5344CB8AC3E}">
        <p14:creationId xmlns:p14="http://schemas.microsoft.com/office/powerpoint/2010/main" val="180310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nature, active </a:t>
            </a:r>
            <a:r>
              <a:rPr lang="en-US" i="1" dirty="0" smtClean="0"/>
              <a:t>particle </a:t>
            </a:r>
            <a:r>
              <a:rPr lang="en-US" dirty="0" smtClean="0"/>
              <a:t>anisotropy manifests itself two primary ways</a:t>
            </a:r>
            <a:endParaRPr lang="en-US" dirty="0"/>
          </a:p>
        </p:txBody>
      </p:sp>
      <p:sp>
        <p:nvSpPr>
          <p:cNvPr id="4" name="Rectangle 3"/>
          <p:cNvSpPr/>
          <p:nvPr/>
        </p:nvSpPr>
        <p:spPr>
          <a:xfrm>
            <a:off x="3938282" y="2002961"/>
            <a:ext cx="4574897"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Force direction</a:t>
            </a:r>
            <a:endParaRPr lang="en-US" dirty="0">
              <a:solidFill>
                <a:schemeClr val="bg1"/>
              </a:solidFill>
            </a:endParaRPr>
          </a:p>
        </p:txBody>
      </p:sp>
      <p:sp>
        <p:nvSpPr>
          <p:cNvPr id="5" name="Rectangle 4"/>
          <p:cNvSpPr/>
          <p:nvPr/>
        </p:nvSpPr>
        <p:spPr>
          <a:xfrm>
            <a:off x="746567" y="2002961"/>
            <a:ext cx="2835752"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Shape</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283" y="2854444"/>
            <a:ext cx="4574897" cy="2238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970" y="2854444"/>
            <a:ext cx="2812349" cy="2238400"/>
          </a:xfrm>
          <a:prstGeom prst="rect">
            <a:avLst/>
          </a:prstGeom>
        </p:spPr>
      </p:pic>
      <p:sp>
        <p:nvSpPr>
          <p:cNvPr id="8" name="Rectangle 7"/>
          <p:cNvSpPr/>
          <p:nvPr/>
        </p:nvSpPr>
        <p:spPr>
          <a:xfrm>
            <a:off x="-1" y="6133256"/>
            <a:ext cx="8214295" cy="7247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000" dirty="0" smtClean="0">
                <a:solidFill>
                  <a:schemeClr val="bg1"/>
                </a:solidFill>
              </a:rPr>
              <a:t>Source: Wensink et al, PRE 2014</a:t>
            </a:r>
            <a:endParaRPr lang="en-US" sz="1000" dirty="0">
              <a:solidFill>
                <a:schemeClr val="bg1"/>
              </a:solidFill>
            </a:endParaRPr>
          </a:p>
        </p:txBody>
      </p:sp>
      <p:grpSp>
        <p:nvGrpSpPr>
          <p:cNvPr id="14" name="Group 13"/>
          <p:cNvGrpSpPr/>
          <p:nvPr/>
        </p:nvGrpSpPr>
        <p:grpSpPr>
          <a:xfrm>
            <a:off x="-16280" y="43628"/>
            <a:ext cx="4078002" cy="281851"/>
            <a:chOff x="-16280" y="43628"/>
            <a:chExt cx="4078002" cy="281851"/>
          </a:xfrm>
        </p:grpSpPr>
        <p:sp>
          <p:nvSpPr>
            <p:cNvPr id="15" name="Pentagon 14"/>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16" name="Chevron 15"/>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17" name="Chevron 16"/>
            <p:cNvSpPr/>
            <p:nvPr/>
          </p:nvSpPr>
          <p:spPr>
            <a:xfrm>
              <a:off x="1972946" y="5115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18" name="Chevron 17"/>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19" name="Group 18"/>
          <p:cNvGrpSpPr/>
          <p:nvPr/>
        </p:nvGrpSpPr>
        <p:grpSpPr>
          <a:xfrm>
            <a:off x="-16280" y="43628"/>
            <a:ext cx="4078002" cy="274320"/>
            <a:chOff x="-16280" y="43628"/>
            <a:chExt cx="4078002" cy="274320"/>
          </a:xfrm>
        </p:grpSpPr>
        <p:sp>
          <p:nvSpPr>
            <p:cNvPr id="20" name="Pentagon 19"/>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21" name="Chevron 20"/>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22" name="Chevron 21"/>
            <p:cNvSpPr/>
            <p:nvPr/>
          </p:nvSpPr>
          <p:spPr>
            <a:xfrm>
              <a:off x="1970868"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23" name="Chevron 22"/>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24" name="Slide Number Placeholder 6"/>
          <p:cNvSpPr>
            <a:spLocks noGrp="1"/>
          </p:cNvSpPr>
          <p:nvPr>
            <p:ph type="sldNum" sz="quarter" idx="4"/>
          </p:nvPr>
        </p:nvSpPr>
        <p:spPr>
          <a:xfrm>
            <a:off x="8686800" y="5725889"/>
            <a:ext cx="457200" cy="365125"/>
          </a:xfrm>
        </p:spPr>
        <p:txBody>
          <a:bodyPr/>
          <a:lstStyle/>
          <a:p>
            <a:r>
              <a:rPr lang="en-US" dirty="0" smtClean="0"/>
              <a:t>23</a:t>
            </a:r>
            <a:endParaRPr lang="en-US" dirty="0"/>
          </a:p>
        </p:txBody>
      </p:sp>
    </p:spTree>
    <p:extLst>
      <p:ext uri="{BB962C8B-B14F-4D97-AF65-F5344CB8AC3E}">
        <p14:creationId xmlns:p14="http://schemas.microsoft.com/office/powerpoint/2010/main" val="1716632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active matter community has also begun to study anisotropy in one-off experiments</a:t>
            </a:r>
            <a:endParaRPr lang="en-US" dirty="0"/>
          </a:p>
        </p:txBody>
      </p:sp>
      <p:sp>
        <p:nvSpPr>
          <p:cNvPr id="4" name="Rectangle 3"/>
          <p:cNvSpPr/>
          <p:nvPr/>
        </p:nvSpPr>
        <p:spPr>
          <a:xfrm>
            <a:off x="4806139" y="1921938"/>
            <a:ext cx="3645722"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Force direction</a:t>
            </a:r>
            <a:endParaRPr lang="en-US" dirty="0">
              <a:solidFill>
                <a:schemeClr val="bg1"/>
              </a:solidFill>
            </a:endParaRPr>
          </a:p>
        </p:txBody>
      </p:sp>
      <p:sp>
        <p:nvSpPr>
          <p:cNvPr id="5" name="Rectangle 4"/>
          <p:cNvSpPr/>
          <p:nvPr/>
        </p:nvSpPr>
        <p:spPr>
          <a:xfrm>
            <a:off x="457199" y="1921938"/>
            <a:ext cx="3883891"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Shape</a:t>
            </a:r>
            <a:endParaRPr lang="en-US" dirty="0">
              <a:solidFill>
                <a:schemeClr val="bg1"/>
              </a:solidFill>
            </a:endParaRPr>
          </a:p>
        </p:txBody>
      </p:sp>
      <p:sp>
        <p:nvSpPr>
          <p:cNvPr id="6" name="Rectangle 5"/>
          <p:cNvSpPr/>
          <p:nvPr/>
        </p:nvSpPr>
        <p:spPr>
          <a:xfrm>
            <a:off x="457199" y="2320377"/>
            <a:ext cx="3883891" cy="3522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rPr>
              <a:t>Critical density</a:t>
            </a:r>
            <a:endParaRPr lang="en-US" sz="1600" b="1" dirty="0">
              <a:solidFill>
                <a:schemeClr val="tx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128" t="67962" b="1"/>
          <a:stretch/>
        </p:blipFill>
        <p:spPr>
          <a:xfrm>
            <a:off x="1846437" y="4717523"/>
            <a:ext cx="2275845" cy="923518"/>
          </a:xfrm>
          <a:prstGeom prst="rect">
            <a:avLst/>
          </a:prstGeom>
        </p:spPr>
      </p:pic>
      <p:sp>
        <p:nvSpPr>
          <p:cNvPr id="11" name="Rectangle 10"/>
          <p:cNvSpPr/>
          <p:nvPr/>
        </p:nvSpPr>
        <p:spPr>
          <a:xfrm>
            <a:off x="-1" y="6133256"/>
            <a:ext cx="8214295" cy="7247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000" dirty="0" smtClean="0">
                <a:solidFill>
                  <a:schemeClr val="bg1"/>
                </a:solidFill>
              </a:rPr>
              <a:t>Source: </a:t>
            </a:r>
            <a:r>
              <a:rPr lang="en-US" sz="1000" dirty="0" err="1" smtClean="0">
                <a:solidFill>
                  <a:schemeClr val="bg1"/>
                </a:solidFill>
              </a:rPr>
              <a:t>Prymidis</a:t>
            </a:r>
            <a:r>
              <a:rPr lang="en-US" sz="1000" dirty="0" smtClean="0">
                <a:solidFill>
                  <a:schemeClr val="bg1"/>
                </a:solidFill>
              </a:rPr>
              <a:t> et al, Soft Matter 2016; Wensink et al, EPJ </a:t>
            </a:r>
            <a:r>
              <a:rPr lang="en-US" sz="1000" dirty="0">
                <a:solidFill>
                  <a:schemeClr val="bg1"/>
                </a:solidFill>
              </a:rPr>
              <a:t>2013; </a:t>
            </a:r>
            <a:r>
              <a:rPr lang="en-US" sz="1000" dirty="0" err="1">
                <a:solidFill>
                  <a:schemeClr val="bg1"/>
                </a:solidFill>
              </a:rPr>
              <a:t>Wensink</a:t>
            </a:r>
            <a:r>
              <a:rPr lang="en-US" sz="1000" dirty="0">
                <a:solidFill>
                  <a:schemeClr val="bg1"/>
                </a:solidFill>
              </a:rPr>
              <a:t> et al, </a:t>
            </a:r>
            <a:r>
              <a:rPr lang="en-US" sz="1000" dirty="0" smtClean="0">
                <a:solidFill>
                  <a:schemeClr val="bg1"/>
                </a:solidFill>
              </a:rPr>
              <a:t>PRE 2014</a:t>
            </a:r>
            <a:endParaRPr lang="en-US" sz="1000" dirty="0">
              <a:solidFill>
                <a:schemeClr val="bg1"/>
              </a:solidFill>
            </a:endParaRPr>
          </a:p>
        </p:txBody>
      </p:sp>
      <p:grpSp>
        <p:nvGrpSpPr>
          <p:cNvPr id="16" name="Group 15"/>
          <p:cNvGrpSpPr/>
          <p:nvPr/>
        </p:nvGrpSpPr>
        <p:grpSpPr>
          <a:xfrm>
            <a:off x="476560" y="2756127"/>
            <a:ext cx="3626362" cy="1466571"/>
            <a:chOff x="-5988894" y="-257648"/>
            <a:chExt cx="3626362" cy="1466571"/>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8894" y="-257648"/>
              <a:ext cx="1429823" cy="964047"/>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9070" y="-257648"/>
              <a:ext cx="2196538" cy="1466571"/>
            </a:xfrm>
            <a:prstGeom prst="rect">
              <a:avLst/>
            </a:prstGeom>
          </p:spPr>
        </p:pic>
      </p:gr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274" y="2719364"/>
            <a:ext cx="1917859" cy="3259064"/>
          </a:xfrm>
          <a:prstGeom prst="rect">
            <a:avLst/>
          </a:prstGeom>
        </p:spPr>
      </p:pic>
      <p:sp>
        <p:nvSpPr>
          <p:cNvPr id="17" name="Rectangle 16"/>
          <p:cNvSpPr/>
          <p:nvPr/>
        </p:nvSpPr>
        <p:spPr>
          <a:xfrm>
            <a:off x="476559" y="4244368"/>
            <a:ext cx="3883891" cy="352266"/>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rPr>
              <a:t>Collective behavior</a:t>
            </a:r>
            <a:endParaRPr lang="en-US" sz="1600" b="1" dirty="0">
              <a:solidFill>
                <a:schemeClr val="tx1"/>
              </a:solidFill>
            </a:endParaRPr>
          </a:p>
        </p:txBody>
      </p:sp>
      <p:sp>
        <p:nvSpPr>
          <p:cNvPr id="18" name="Rectangle 17"/>
          <p:cNvSpPr/>
          <p:nvPr/>
        </p:nvSpPr>
        <p:spPr>
          <a:xfrm>
            <a:off x="4806139" y="2320377"/>
            <a:ext cx="3645722" cy="352266"/>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rPr>
              <a:t>Collective behavior</a:t>
            </a:r>
            <a:endParaRPr lang="en-US" sz="1600" b="1" dirty="0">
              <a:solidFill>
                <a:schemeClr val="tx1"/>
              </a:solidFill>
            </a:endParaRP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17489" r="18184" b="34112"/>
          <a:stretch/>
        </p:blipFill>
        <p:spPr>
          <a:xfrm>
            <a:off x="313595" y="4717523"/>
            <a:ext cx="1532842" cy="1190612"/>
          </a:xfrm>
          <a:prstGeom prst="rect">
            <a:avLst/>
          </a:prstGeom>
        </p:spPr>
      </p:pic>
      <p:cxnSp>
        <p:nvCxnSpPr>
          <p:cNvPr id="21" name="Straight Connector 20"/>
          <p:cNvCxnSpPr/>
          <p:nvPr/>
        </p:nvCxnSpPr>
        <p:spPr>
          <a:xfrm flipV="1">
            <a:off x="3383280" y="2824480"/>
            <a:ext cx="0" cy="110744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16280" y="43628"/>
            <a:ext cx="4078002" cy="281851"/>
            <a:chOff x="-16280" y="43628"/>
            <a:chExt cx="4078002" cy="281851"/>
          </a:xfrm>
        </p:grpSpPr>
        <p:sp>
          <p:nvSpPr>
            <p:cNvPr id="27" name="Pentagon 26"/>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28" name="Chevron 27"/>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29" name="Chevron 28"/>
            <p:cNvSpPr/>
            <p:nvPr/>
          </p:nvSpPr>
          <p:spPr>
            <a:xfrm>
              <a:off x="1972946" y="5115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30" name="Chevron 29"/>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31" name="Group 30"/>
          <p:cNvGrpSpPr/>
          <p:nvPr/>
        </p:nvGrpSpPr>
        <p:grpSpPr>
          <a:xfrm>
            <a:off x="-16280" y="43628"/>
            <a:ext cx="4078002" cy="274320"/>
            <a:chOff x="-16280" y="43628"/>
            <a:chExt cx="4078002" cy="274320"/>
          </a:xfrm>
        </p:grpSpPr>
        <p:sp>
          <p:nvSpPr>
            <p:cNvPr id="32" name="Pentagon 31"/>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3" name="Chevron 32"/>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34" name="Chevron 33"/>
            <p:cNvSpPr/>
            <p:nvPr/>
          </p:nvSpPr>
          <p:spPr>
            <a:xfrm>
              <a:off x="1970868"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35" name="Chevron 34"/>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6" name="Slide Number Placeholder 6"/>
          <p:cNvSpPr>
            <a:spLocks noGrp="1"/>
          </p:cNvSpPr>
          <p:nvPr>
            <p:ph type="sldNum" sz="quarter" idx="4"/>
          </p:nvPr>
        </p:nvSpPr>
        <p:spPr>
          <a:xfrm>
            <a:off x="8686800" y="5725889"/>
            <a:ext cx="457200" cy="365125"/>
          </a:xfrm>
        </p:spPr>
        <p:txBody>
          <a:bodyPr/>
          <a:lstStyle/>
          <a:p>
            <a:r>
              <a:rPr lang="en-US" dirty="0" smtClean="0"/>
              <a:t>24</a:t>
            </a:r>
            <a:endParaRPr lang="en-US" dirty="0"/>
          </a:p>
        </p:txBody>
      </p:sp>
    </p:spTree>
    <p:extLst>
      <p:ext uri="{BB962C8B-B14F-4D97-AF65-F5344CB8AC3E}">
        <p14:creationId xmlns:p14="http://schemas.microsoft.com/office/powerpoint/2010/main" val="213933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3763" y="1268613"/>
            <a:ext cx="9147763" cy="16763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u="sng" dirty="0">
                <a:solidFill>
                  <a:schemeClr val="bg1"/>
                </a:solidFill>
              </a:rPr>
              <a:t>Large open question</a:t>
            </a:r>
            <a:r>
              <a:rPr lang="en-US" sz="3200" dirty="0">
                <a:solidFill>
                  <a:schemeClr val="bg1"/>
                </a:solidFill>
              </a:rPr>
              <a:t>: </a:t>
            </a:r>
            <a:r>
              <a:rPr lang="en-US" sz="3200" dirty="0" smtClean="0">
                <a:solidFill>
                  <a:schemeClr val="bg1"/>
                </a:solidFill>
              </a:rPr>
              <a:t>How/why </a:t>
            </a:r>
            <a:r>
              <a:rPr lang="en-US" sz="3200" dirty="0">
                <a:solidFill>
                  <a:schemeClr val="bg1"/>
                </a:solidFill>
              </a:rPr>
              <a:t>does anisotropy allow for these different types of </a:t>
            </a:r>
            <a:r>
              <a:rPr lang="en-US" sz="3200" dirty="0" smtClean="0">
                <a:solidFill>
                  <a:schemeClr val="bg1"/>
                </a:solidFill>
              </a:rPr>
              <a:t>critical/collective </a:t>
            </a:r>
            <a:r>
              <a:rPr lang="en-US" sz="3200" dirty="0">
                <a:solidFill>
                  <a:schemeClr val="bg1"/>
                </a:solidFill>
              </a:rPr>
              <a:t>behavior?</a:t>
            </a:r>
          </a:p>
        </p:txBody>
      </p:sp>
      <p:grpSp>
        <p:nvGrpSpPr>
          <p:cNvPr id="11" name="Group 10"/>
          <p:cNvGrpSpPr/>
          <p:nvPr/>
        </p:nvGrpSpPr>
        <p:grpSpPr>
          <a:xfrm>
            <a:off x="-16280" y="43628"/>
            <a:ext cx="4078002" cy="281851"/>
            <a:chOff x="-16280" y="43628"/>
            <a:chExt cx="4078002" cy="281851"/>
          </a:xfrm>
        </p:grpSpPr>
        <p:sp>
          <p:nvSpPr>
            <p:cNvPr id="12" name="Pentagon 11"/>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13" name="Chevron 12"/>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14" name="Chevron 13"/>
            <p:cNvSpPr/>
            <p:nvPr/>
          </p:nvSpPr>
          <p:spPr>
            <a:xfrm>
              <a:off x="1972946" y="5115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15" name="Chevron 14"/>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16" name="Group 15"/>
          <p:cNvGrpSpPr/>
          <p:nvPr/>
        </p:nvGrpSpPr>
        <p:grpSpPr>
          <a:xfrm>
            <a:off x="-16280" y="43628"/>
            <a:ext cx="4078002" cy="274320"/>
            <a:chOff x="-16280" y="43628"/>
            <a:chExt cx="4078002" cy="274320"/>
          </a:xfrm>
        </p:grpSpPr>
        <p:sp>
          <p:nvSpPr>
            <p:cNvPr id="17" name="Pentagon 16"/>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18" name="Chevron 17"/>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19" name="Chevron 18"/>
            <p:cNvSpPr/>
            <p:nvPr/>
          </p:nvSpPr>
          <p:spPr>
            <a:xfrm>
              <a:off x="1970868"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20" name="Chevron 19"/>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21" name="Slide Number Placeholder 6"/>
          <p:cNvSpPr>
            <a:spLocks noGrp="1"/>
          </p:cNvSpPr>
          <p:nvPr>
            <p:ph type="sldNum" sz="quarter" idx="4"/>
          </p:nvPr>
        </p:nvSpPr>
        <p:spPr>
          <a:xfrm>
            <a:off x="8686800" y="5725889"/>
            <a:ext cx="457200" cy="365125"/>
          </a:xfrm>
        </p:spPr>
        <p:txBody>
          <a:bodyPr/>
          <a:lstStyle/>
          <a:p>
            <a:r>
              <a:rPr lang="en-US" dirty="0" smtClean="0"/>
              <a:t>25</a:t>
            </a:r>
            <a:endParaRPr lang="en-US" dirty="0"/>
          </a:p>
        </p:txBody>
      </p:sp>
      <p:grpSp>
        <p:nvGrpSpPr>
          <p:cNvPr id="3" name="Group 2"/>
          <p:cNvGrpSpPr/>
          <p:nvPr/>
        </p:nvGrpSpPr>
        <p:grpSpPr>
          <a:xfrm>
            <a:off x="0" y="914712"/>
            <a:ext cx="9147763" cy="3989071"/>
            <a:chOff x="0" y="914712"/>
            <a:chExt cx="9147763" cy="3989071"/>
          </a:xfrm>
        </p:grpSpPr>
        <p:sp>
          <p:nvSpPr>
            <p:cNvPr id="9" name="Rectangle 8"/>
            <p:cNvSpPr/>
            <p:nvPr/>
          </p:nvSpPr>
          <p:spPr>
            <a:xfrm>
              <a:off x="0" y="3227429"/>
              <a:ext cx="9147763" cy="16763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u="sng" dirty="0"/>
                <a:t>More targeted </a:t>
              </a:r>
              <a:r>
                <a:rPr lang="en-US" sz="3200" b="1" u="sng" dirty="0" smtClean="0"/>
                <a:t>question</a:t>
              </a:r>
              <a:r>
                <a:rPr lang="en-US" sz="3200" dirty="0" smtClean="0"/>
                <a:t>: </a:t>
              </a:r>
              <a:r>
                <a:rPr lang="en-US" sz="3200" dirty="0" smtClean="0">
                  <a:solidFill>
                    <a:schemeClr val="bg1"/>
                  </a:solidFill>
                </a:rPr>
                <a:t>Can we explain why anisotropy leads to different critical and collective behaviors in a specific system?</a:t>
              </a:r>
              <a:endParaRPr lang="en-US" sz="3200" dirty="0">
                <a:solidFill>
                  <a:schemeClr val="bg1"/>
                </a:solidFill>
              </a:endParaRPr>
            </a:p>
          </p:txBody>
        </p:sp>
        <p:sp>
          <p:nvSpPr>
            <p:cNvPr id="22" name="Rectangle 21"/>
            <p:cNvSpPr/>
            <p:nvPr/>
          </p:nvSpPr>
          <p:spPr>
            <a:xfrm>
              <a:off x="0" y="914712"/>
              <a:ext cx="9147763" cy="2241278"/>
            </a:xfrm>
            <a:prstGeom prst="rect">
              <a:avLst/>
            </a:prstGeom>
            <a:solidFill>
              <a:srgbClr val="FFFFFF">
                <a:alpha val="5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bg1"/>
                </a:solidFill>
              </a:endParaRPr>
            </a:p>
          </p:txBody>
        </p:sp>
      </p:grpSp>
    </p:spTree>
    <p:extLst>
      <p:ext uri="{BB962C8B-B14F-4D97-AF65-F5344CB8AC3E}">
        <p14:creationId xmlns:p14="http://schemas.microsoft.com/office/powerpoint/2010/main" val="68679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Methods</a:t>
            </a:r>
            <a:r>
              <a:rPr lang="en-US" dirty="0" smtClean="0"/>
              <a:t>: Excluded-volume particle interactions in the Brownian regime</a:t>
            </a:r>
            <a:endParaRPr lang="en-US" dirty="0"/>
          </a:p>
        </p:txBody>
      </p:sp>
      <p:pic>
        <p:nvPicPr>
          <p:cNvPr id="41" name="Picture 40"/>
          <p:cNvPicPr>
            <a:picLocks noChangeAspect="1"/>
          </p:cNvPicPr>
          <p:nvPr/>
        </p:nvPicPr>
        <p:blipFill>
          <a:blip r:embed="rId3"/>
          <a:stretch>
            <a:fillRect/>
          </a:stretch>
        </p:blipFill>
        <p:spPr>
          <a:xfrm>
            <a:off x="579151" y="2968141"/>
            <a:ext cx="823927" cy="353112"/>
          </a:xfrm>
          <a:prstGeom prst="rect">
            <a:avLst/>
          </a:prstGeom>
        </p:spPr>
      </p:pic>
      <p:grpSp>
        <p:nvGrpSpPr>
          <p:cNvPr id="42" name="Group 41"/>
          <p:cNvGrpSpPr/>
          <p:nvPr/>
        </p:nvGrpSpPr>
        <p:grpSpPr>
          <a:xfrm>
            <a:off x="618069" y="3472686"/>
            <a:ext cx="1429997" cy="1422244"/>
            <a:chOff x="414275" y="1539110"/>
            <a:chExt cx="1429997" cy="1422244"/>
          </a:xfrm>
        </p:grpSpPr>
        <p:grpSp>
          <p:nvGrpSpPr>
            <p:cNvPr id="43" name="Group 42"/>
            <p:cNvGrpSpPr/>
            <p:nvPr/>
          </p:nvGrpSpPr>
          <p:grpSpPr>
            <a:xfrm rot="-4320000">
              <a:off x="392578" y="1560807"/>
              <a:ext cx="1422244" cy="1378849"/>
              <a:chOff x="398514" y="1605528"/>
              <a:chExt cx="1284734" cy="1245535"/>
            </a:xfrm>
          </p:grpSpPr>
          <p:sp>
            <p:nvSpPr>
              <p:cNvPr id="60" name="Regular Pentagon 59"/>
              <p:cNvSpPr/>
              <p:nvPr/>
            </p:nvSpPr>
            <p:spPr>
              <a:xfrm>
                <a:off x="398514" y="1605528"/>
                <a:ext cx="1284734" cy="1245535"/>
              </a:xfrm>
              <a:prstGeom prst="pentagon">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gular Pentagon 60"/>
              <p:cNvSpPr/>
              <p:nvPr/>
            </p:nvSpPr>
            <p:spPr>
              <a:xfrm>
                <a:off x="529011" y="1754347"/>
                <a:ext cx="1023741" cy="992505"/>
              </a:xfrm>
              <a:prstGeom prst="pentagon">
                <a:avLst/>
              </a:prstGeom>
              <a:solidFill>
                <a:srgbClr val="F9C0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Rectangle 43"/>
            <p:cNvSpPr/>
            <p:nvPr/>
          </p:nvSpPr>
          <p:spPr>
            <a:xfrm>
              <a:off x="961685" y="2289108"/>
              <a:ext cx="449255" cy="3327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chemeClr val="tx1"/>
                  </a:solidFill>
                  <a:latin typeface="CMU Serif Roman"/>
                  <a:cs typeface="CMU Serif Roman"/>
                </a:rPr>
                <a:t>a</a:t>
              </a:r>
              <a:endParaRPr lang="en-US" i="1" dirty="0">
                <a:solidFill>
                  <a:schemeClr val="tx1"/>
                </a:solidFill>
                <a:latin typeface="CMU Serif Roman"/>
                <a:cs typeface="CMU Serif Roman"/>
              </a:endParaRPr>
            </a:p>
          </p:txBody>
        </p:sp>
        <p:sp>
          <p:nvSpPr>
            <p:cNvPr id="45" name="Left Brace 44"/>
            <p:cNvSpPr/>
            <p:nvPr/>
          </p:nvSpPr>
          <p:spPr>
            <a:xfrm rot="5400000">
              <a:off x="1098455" y="2318379"/>
              <a:ext cx="175716" cy="684800"/>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8" name="Group 47"/>
            <p:cNvGrpSpPr/>
            <p:nvPr/>
          </p:nvGrpSpPr>
          <p:grpSpPr>
            <a:xfrm rot="1155841">
              <a:off x="1702763" y="2245109"/>
              <a:ext cx="101238" cy="89797"/>
              <a:chOff x="2171788" y="2365878"/>
              <a:chExt cx="178542" cy="89797"/>
            </a:xfrm>
          </p:grpSpPr>
          <p:cxnSp>
            <p:nvCxnSpPr>
              <p:cNvPr id="50" name="Straight Connector 49"/>
              <p:cNvCxnSpPr/>
              <p:nvPr/>
            </p:nvCxnSpPr>
            <p:spPr>
              <a:xfrm>
                <a:off x="2171788" y="2408553"/>
                <a:ext cx="17514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350330" y="2365878"/>
                <a:ext cx="0" cy="89797"/>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77769" y="2365878"/>
                <a:ext cx="0" cy="89797"/>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1404138" y="2068687"/>
              <a:ext cx="440134" cy="3173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solidFill>
                    <a:schemeClr val="tx1"/>
                  </a:solidFill>
                  <a:latin typeface="CMU Serif Roman"/>
                  <a:cs typeface="CMU Serif Roman"/>
                </a:rPr>
                <a:t>r</a:t>
              </a:r>
              <a:endParaRPr lang="en-US" i="1" dirty="0">
                <a:solidFill>
                  <a:schemeClr val="tx1"/>
                </a:solidFill>
                <a:latin typeface="CMU Serif Roman"/>
                <a:cs typeface="CMU Serif Roman"/>
              </a:endParaRPr>
            </a:p>
          </p:txBody>
        </p:sp>
      </p:grpSp>
      <p:pic>
        <p:nvPicPr>
          <p:cNvPr id="72" name="Picture 71"/>
          <p:cNvPicPr>
            <a:picLocks noChangeAspect="1"/>
          </p:cNvPicPr>
          <p:nvPr/>
        </p:nvPicPr>
        <p:blipFill>
          <a:blip r:embed="rId4"/>
          <a:stretch>
            <a:fillRect/>
          </a:stretch>
        </p:blipFill>
        <p:spPr>
          <a:xfrm>
            <a:off x="579151" y="2696293"/>
            <a:ext cx="1436397" cy="195392"/>
          </a:xfrm>
          <a:prstGeom prst="rect">
            <a:avLst/>
          </a:prstGeom>
        </p:spPr>
      </p:pic>
      <p:sp>
        <p:nvSpPr>
          <p:cNvPr id="128" name="Rounded Rectangle 127"/>
          <p:cNvSpPr/>
          <p:nvPr/>
        </p:nvSpPr>
        <p:spPr>
          <a:xfrm>
            <a:off x="2534572" y="2835375"/>
            <a:ext cx="2900006" cy="879668"/>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a:off x="3497464" y="2845188"/>
            <a:ext cx="0" cy="87966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30" name="Group 129"/>
          <p:cNvGrpSpPr/>
          <p:nvPr/>
        </p:nvGrpSpPr>
        <p:grpSpPr>
          <a:xfrm>
            <a:off x="4940756" y="3027000"/>
            <a:ext cx="399063" cy="496418"/>
            <a:chOff x="5170472" y="3095709"/>
            <a:chExt cx="399063" cy="496418"/>
          </a:xfrm>
        </p:grpSpPr>
        <p:grpSp>
          <p:nvGrpSpPr>
            <p:cNvPr id="131" name="Group 130"/>
            <p:cNvGrpSpPr/>
            <p:nvPr/>
          </p:nvGrpSpPr>
          <p:grpSpPr>
            <a:xfrm rot="20314092">
              <a:off x="5212797" y="3323508"/>
              <a:ext cx="356738" cy="268619"/>
              <a:chOff x="1021777" y="4759694"/>
              <a:chExt cx="690826" cy="520182"/>
            </a:xfrm>
          </p:grpSpPr>
          <p:sp>
            <p:nvSpPr>
              <p:cNvPr id="135" name="Regular Pentagon 134"/>
              <p:cNvSpPr/>
              <p:nvPr/>
            </p:nvSpPr>
            <p:spPr>
              <a:xfrm rot="20539882" flipH="1">
                <a:off x="1021777" y="4759694"/>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6" name="Straight Arrow Connector 135"/>
              <p:cNvCxnSpPr/>
              <p:nvPr/>
            </p:nvCxnSpPr>
            <p:spPr>
              <a:xfrm>
                <a:off x="1301050" y="5042120"/>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rot="1013826">
              <a:off x="5170472" y="3095709"/>
              <a:ext cx="356738" cy="268619"/>
              <a:chOff x="1021777" y="4759694"/>
              <a:chExt cx="690826" cy="520182"/>
            </a:xfrm>
          </p:grpSpPr>
          <p:sp>
            <p:nvSpPr>
              <p:cNvPr id="133" name="Regular Pentagon 132"/>
              <p:cNvSpPr/>
              <p:nvPr/>
            </p:nvSpPr>
            <p:spPr>
              <a:xfrm rot="20539882" flipH="1">
                <a:off x="1021777" y="4759694"/>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4" name="Straight Arrow Connector 133"/>
              <p:cNvCxnSpPr/>
              <p:nvPr/>
            </p:nvCxnSpPr>
            <p:spPr>
              <a:xfrm>
                <a:off x="1301050" y="5042120"/>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37" name="Group 136"/>
          <p:cNvGrpSpPr/>
          <p:nvPr/>
        </p:nvGrpSpPr>
        <p:grpSpPr>
          <a:xfrm>
            <a:off x="3637529" y="3001925"/>
            <a:ext cx="387938" cy="546569"/>
            <a:chOff x="3815912" y="3050688"/>
            <a:chExt cx="387938" cy="546569"/>
          </a:xfrm>
        </p:grpSpPr>
        <p:grpSp>
          <p:nvGrpSpPr>
            <p:cNvPr id="138" name="Group 137"/>
            <p:cNvGrpSpPr/>
            <p:nvPr/>
          </p:nvGrpSpPr>
          <p:grpSpPr>
            <a:xfrm rot="19564226">
              <a:off x="3847112" y="3328638"/>
              <a:ext cx="356738" cy="268619"/>
              <a:chOff x="1021777" y="4759694"/>
              <a:chExt cx="690826" cy="520182"/>
            </a:xfrm>
          </p:grpSpPr>
          <p:sp>
            <p:nvSpPr>
              <p:cNvPr id="142" name="Regular Pentagon 141"/>
              <p:cNvSpPr/>
              <p:nvPr/>
            </p:nvSpPr>
            <p:spPr>
              <a:xfrm rot="20539882" flipH="1">
                <a:off x="1021777" y="4759694"/>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3" name="Straight Arrow Connector 142"/>
              <p:cNvCxnSpPr/>
              <p:nvPr/>
            </p:nvCxnSpPr>
            <p:spPr>
              <a:xfrm>
                <a:off x="1301050" y="5042120"/>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9" name="Group 138"/>
            <p:cNvGrpSpPr/>
            <p:nvPr/>
          </p:nvGrpSpPr>
          <p:grpSpPr>
            <a:xfrm rot="2081580">
              <a:off x="3815912" y="3050688"/>
              <a:ext cx="356738" cy="268619"/>
              <a:chOff x="1021777" y="4759694"/>
              <a:chExt cx="690826" cy="520182"/>
            </a:xfrm>
          </p:grpSpPr>
          <p:sp>
            <p:nvSpPr>
              <p:cNvPr id="140" name="Regular Pentagon 139"/>
              <p:cNvSpPr/>
              <p:nvPr/>
            </p:nvSpPr>
            <p:spPr>
              <a:xfrm rot="20539882" flipH="1">
                <a:off x="1021777" y="4759694"/>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Arrow Connector 140"/>
              <p:cNvCxnSpPr/>
              <p:nvPr/>
            </p:nvCxnSpPr>
            <p:spPr>
              <a:xfrm>
                <a:off x="1301050" y="5042120"/>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44" name="Group 143"/>
          <p:cNvGrpSpPr/>
          <p:nvPr/>
        </p:nvGrpSpPr>
        <p:grpSpPr>
          <a:xfrm>
            <a:off x="4292090" y="3027000"/>
            <a:ext cx="399063" cy="496418"/>
            <a:chOff x="4514287" y="3061435"/>
            <a:chExt cx="399063" cy="496418"/>
          </a:xfrm>
        </p:grpSpPr>
        <p:grpSp>
          <p:nvGrpSpPr>
            <p:cNvPr id="145" name="Group 144"/>
            <p:cNvGrpSpPr/>
            <p:nvPr/>
          </p:nvGrpSpPr>
          <p:grpSpPr>
            <a:xfrm rot="19823640">
              <a:off x="4556612" y="3289234"/>
              <a:ext cx="356738" cy="268619"/>
              <a:chOff x="1021777" y="4759694"/>
              <a:chExt cx="690826" cy="520182"/>
            </a:xfrm>
          </p:grpSpPr>
          <p:sp>
            <p:nvSpPr>
              <p:cNvPr id="149" name="Regular Pentagon 148"/>
              <p:cNvSpPr/>
              <p:nvPr/>
            </p:nvSpPr>
            <p:spPr>
              <a:xfrm rot="20539882" flipH="1">
                <a:off x="1021777" y="4759694"/>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Arrow Connector 149"/>
              <p:cNvCxnSpPr/>
              <p:nvPr/>
            </p:nvCxnSpPr>
            <p:spPr>
              <a:xfrm>
                <a:off x="1301050" y="5042120"/>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rot="1577047">
              <a:off x="4514287" y="3061435"/>
              <a:ext cx="356738" cy="268619"/>
              <a:chOff x="1021777" y="4759694"/>
              <a:chExt cx="690826" cy="520182"/>
            </a:xfrm>
          </p:grpSpPr>
          <p:sp>
            <p:nvSpPr>
              <p:cNvPr id="147" name="Regular Pentagon 146"/>
              <p:cNvSpPr/>
              <p:nvPr/>
            </p:nvSpPr>
            <p:spPr>
              <a:xfrm rot="20539882" flipH="1">
                <a:off x="1021777" y="4759694"/>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8" name="Straight Arrow Connector 147"/>
              <p:cNvCxnSpPr/>
              <p:nvPr/>
            </p:nvCxnSpPr>
            <p:spPr>
              <a:xfrm>
                <a:off x="1301050" y="5042120"/>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151" name="Triangle 150"/>
          <p:cNvSpPr/>
          <p:nvPr/>
        </p:nvSpPr>
        <p:spPr>
          <a:xfrm rot="5400000">
            <a:off x="3791888" y="3224719"/>
            <a:ext cx="677238" cy="100980"/>
          </a:xfrm>
          <a:prstGeom prst="triangl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Triangle 151"/>
          <p:cNvSpPr/>
          <p:nvPr/>
        </p:nvSpPr>
        <p:spPr>
          <a:xfrm rot="5400000">
            <a:off x="4472107" y="3224719"/>
            <a:ext cx="677238" cy="100980"/>
          </a:xfrm>
          <a:prstGeom prst="triangl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2522097" y="2619479"/>
            <a:ext cx="1124119" cy="2109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i="1" dirty="0" smtClean="0">
                <a:solidFill>
                  <a:schemeClr val="tx1"/>
                </a:solidFill>
                <a:latin typeface="Arial" charset="0"/>
                <a:ea typeface="Arial" charset="0"/>
                <a:cs typeface="Arial" charset="0"/>
              </a:rPr>
              <a:t>Edge-forward</a:t>
            </a:r>
            <a:endParaRPr lang="en-US" sz="1000" i="1" dirty="0">
              <a:solidFill>
                <a:schemeClr val="tx1"/>
              </a:solidFill>
              <a:latin typeface="Arial" charset="0"/>
              <a:ea typeface="Arial" charset="0"/>
              <a:cs typeface="Arial" charset="0"/>
            </a:endParaRPr>
          </a:p>
        </p:txBody>
      </p:sp>
      <p:grpSp>
        <p:nvGrpSpPr>
          <p:cNvPr id="154" name="Group 153"/>
          <p:cNvGrpSpPr/>
          <p:nvPr/>
        </p:nvGrpSpPr>
        <p:grpSpPr>
          <a:xfrm>
            <a:off x="2657493" y="3017924"/>
            <a:ext cx="749411" cy="514570"/>
            <a:chOff x="510127" y="8273438"/>
            <a:chExt cx="749411" cy="514570"/>
          </a:xfrm>
        </p:grpSpPr>
        <p:pic>
          <p:nvPicPr>
            <p:cNvPr id="155" name="Picture 154"/>
            <p:cNvPicPr>
              <a:picLocks noChangeAspect="1"/>
            </p:cNvPicPr>
            <p:nvPr/>
          </p:nvPicPr>
          <p:blipFill>
            <a:blip r:embed="rId5"/>
            <a:stretch>
              <a:fillRect/>
            </a:stretch>
          </p:blipFill>
          <p:spPr>
            <a:xfrm>
              <a:off x="1044350" y="8296081"/>
              <a:ext cx="215188" cy="202013"/>
            </a:xfrm>
            <a:prstGeom prst="rect">
              <a:avLst/>
            </a:prstGeom>
          </p:spPr>
        </p:pic>
        <p:grpSp>
          <p:nvGrpSpPr>
            <p:cNvPr id="156" name="Group 155"/>
            <p:cNvGrpSpPr/>
            <p:nvPr/>
          </p:nvGrpSpPr>
          <p:grpSpPr>
            <a:xfrm>
              <a:off x="510127" y="8273438"/>
              <a:ext cx="681750" cy="514570"/>
              <a:chOff x="2677377" y="2620048"/>
              <a:chExt cx="1163710" cy="878343"/>
            </a:xfrm>
          </p:grpSpPr>
          <p:cxnSp>
            <p:nvCxnSpPr>
              <p:cNvPr id="157" name="Straight Arrow Connector 156"/>
              <p:cNvCxnSpPr/>
              <p:nvPr/>
            </p:nvCxnSpPr>
            <p:spPr>
              <a:xfrm>
                <a:off x="3528921" y="3059220"/>
                <a:ext cx="312166"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rot="16200000">
                <a:off x="2663977" y="2633448"/>
                <a:ext cx="878343" cy="851543"/>
                <a:chOff x="398514" y="1605528"/>
                <a:chExt cx="1284734" cy="1245535"/>
              </a:xfrm>
            </p:grpSpPr>
            <p:sp>
              <p:nvSpPr>
                <p:cNvPr id="159" name="Regular Pentagon 158"/>
                <p:cNvSpPr/>
                <p:nvPr/>
              </p:nvSpPr>
              <p:spPr>
                <a:xfrm>
                  <a:off x="398514" y="1605528"/>
                  <a:ext cx="1284734" cy="1245535"/>
                </a:xfrm>
                <a:prstGeom prst="pentagon">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gular Pentagon 159"/>
                <p:cNvSpPr/>
                <p:nvPr/>
              </p:nvSpPr>
              <p:spPr>
                <a:xfrm>
                  <a:off x="529011" y="1754347"/>
                  <a:ext cx="1023741" cy="992505"/>
                </a:xfrm>
                <a:prstGeom prst="pentagon">
                  <a:avLst/>
                </a:prstGeom>
                <a:solidFill>
                  <a:srgbClr val="F9C0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61" name="Rounded Rectangle 160"/>
          <p:cNvSpPr/>
          <p:nvPr/>
        </p:nvSpPr>
        <p:spPr>
          <a:xfrm>
            <a:off x="2528334" y="3973127"/>
            <a:ext cx="2900006" cy="879668"/>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3491226" y="3973127"/>
            <a:ext cx="0" cy="87966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3" name="Group 162"/>
          <p:cNvGrpSpPr/>
          <p:nvPr/>
        </p:nvGrpSpPr>
        <p:grpSpPr>
          <a:xfrm>
            <a:off x="3621131" y="4119384"/>
            <a:ext cx="371003" cy="587155"/>
            <a:chOff x="3802468" y="1898086"/>
            <a:chExt cx="371003" cy="587155"/>
          </a:xfrm>
        </p:grpSpPr>
        <p:grpSp>
          <p:nvGrpSpPr>
            <p:cNvPr id="164" name="Group 163"/>
            <p:cNvGrpSpPr/>
            <p:nvPr/>
          </p:nvGrpSpPr>
          <p:grpSpPr>
            <a:xfrm rot="20212683">
              <a:off x="3802468" y="2216622"/>
              <a:ext cx="358983" cy="268619"/>
              <a:chOff x="1238551" y="4141552"/>
              <a:chExt cx="695172" cy="520182"/>
            </a:xfrm>
          </p:grpSpPr>
          <p:sp>
            <p:nvSpPr>
              <p:cNvPr id="168" name="Regular Pentagon 167"/>
              <p:cNvSpPr/>
              <p:nvPr/>
            </p:nvSpPr>
            <p:spPr>
              <a:xfrm rot="1060118">
                <a:off x="1238551" y="4141552"/>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9" name="Straight Arrow Connector 168"/>
              <p:cNvCxnSpPr/>
              <p:nvPr/>
            </p:nvCxnSpPr>
            <p:spPr>
              <a:xfrm>
                <a:off x="1522170" y="4425507"/>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5" name="Group 164"/>
            <p:cNvGrpSpPr/>
            <p:nvPr/>
          </p:nvGrpSpPr>
          <p:grpSpPr>
            <a:xfrm rot="1907653">
              <a:off x="3823873" y="1898086"/>
              <a:ext cx="349598" cy="268619"/>
              <a:chOff x="1256726" y="4170872"/>
              <a:chExt cx="676997" cy="520182"/>
            </a:xfrm>
          </p:grpSpPr>
          <p:sp>
            <p:nvSpPr>
              <p:cNvPr id="166" name="Regular Pentagon 165"/>
              <p:cNvSpPr/>
              <p:nvPr/>
            </p:nvSpPr>
            <p:spPr>
              <a:xfrm rot="1060118">
                <a:off x="1256726" y="4170872"/>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7" name="Straight Arrow Connector 166"/>
              <p:cNvCxnSpPr/>
              <p:nvPr/>
            </p:nvCxnSpPr>
            <p:spPr>
              <a:xfrm>
                <a:off x="1522170" y="4425507"/>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70" name="Group 169"/>
          <p:cNvGrpSpPr/>
          <p:nvPr/>
        </p:nvGrpSpPr>
        <p:grpSpPr>
          <a:xfrm>
            <a:off x="4297044" y="4152576"/>
            <a:ext cx="354989" cy="520771"/>
            <a:chOff x="4520711" y="1964020"/>
            <a:chExt cx="354989" cy="520771"/>
          </a:xfrm>
        </p:grpSpPr>
        <p:grpSp>
          <p:nvGrpSpPr>
            <p:cNvPr id="171" name="Group 170"/>
            <p:cNvGrpSpPr/>
            <p:nvPr/>
          </p:nvGrpSpPr>
          <p:grpSpPr>
            <a:xfrm rot="18881930">
              <a:off x="4487641" y="2170990"/>
              <a:ext cx="358983" cy="268619"/>
              <a:chOff x="1238551" y="4141552"/>
              <a:chExt cx="695172" cy="520182"/>
            </a:xfrm>
          </p:grpSpPr>
          <p:sp>
            <p:nvSpPr>
              <p:cNvPr id="175" name="Regular Pentagon 174"/>
              <p:cNvSpPr/>
              <p:nvPr/>
            </p:nvSpPr>
            <p:spPr>
              <a:xfrm rot="1060118">
                <a:off x="1238551" y="4141552"/>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6" name="Straight Arrow Connector 175"/>
              <p:cNvCxnSpPr/>
              <p:nvPr/>
            </p:nvCxnSpPr>
            <p:spPr>
              <a:xfrm>
                <a:off x="1522170" y="4425507"/>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2" name="Group 171"/>
            <p:cNvGrpSpPr/>
            <p:nvPr/>
          </p:nvGrpSpPr>
          <p:grpSpPr>
            <a:xfrm rot="2536172">
              <a:off x="4520711" y="1964020"/>
              <a:ext cx="354989" cy="268619"/>
              <a:chOff x="1246286" y="4150061"/>
              <a:chExt cx="687437" cy="520182"/>
            </a:xfrm>
          </p:grpSpPr>
          <p:sp>
            <p:nvSpPr>
              <p:cNvPr id="173" name="Regular Pentagon 172"/>
              <p:cNvSpPr/>
              <p:nvPr/>
            </p:nvSpPr>
            <p:spPr>
              <a:xfrm rot="1060118">
                <a:off x="1246286" y="4150061"/>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4" name="Straight Arrow Connector 173"/>
              <p:cNvCxnSpPr/>
              <p:nvPr/>
            </p:nvCxnSpPr>
            <p:spPr>
              <a:xfrm>
                <a:off x="1522170" y="4425507"/>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77" name="Group 176"/>
          <p:cNvGrpSpPr/>
          <p:nvPr/>
        </p:nvGrpSpPr>
        <p:grpSpPr>
          <a:xfrm>
            <a:off x="4987422" y="4142760"/>
            <a:ext cx="275330" cy="540402"/>
            <a:chOff x="5152041" y="1919384"/>
            <a:chExt cx="275330" cy="540402"/>
          </a:xfrm>
        </p:grpSpPr>
        <p:grpSp>
          <p:nvGrpSpPr>
            <p:cNvPr id="178" name="Group 177"/>
            <p:cNvGrpSpPr/>
            <p:nvPr/>
          </p:nvGrpSpPr>
          <p:grpSpPr>
            <a:xfrm rot="18152593">
              <a:off x="5106859" y="2145985"/>
              <a:ext cx="358983" cy="268619"/>
              <a:chOff x="1238551" y="4141552"/>
              <a:chExt cx="695172" cy="520182"/>
            </a:xfrm>
          </p:grpSpPr>
          <p:sp>
            <p:nvSpPr>
              <p:cNvPr id="182" name="Regular Pentagon 181"/>
              <p:cNvSpPr/>
              <p:nvPr/>
            </p:nvSpPr>
            <p:spPr>
              <a:xfrm rot="1060118">
                <a:off x="1238551" y="4141552"/>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3" name="Straight Arrow Connector 182"/>
              <p:cNvCxnSpPr/>
              <p:nvPr/>
            </p:nvCxnSpPr>
            <p:spPr>
              <a:xfrm>
                <a:off x="1522170" y="4425507"/>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9" name="Group 178"/>
            <p:cNvGrpSpPr/>
            <p:nvPr/>
          </p:nvGrpSpPr>
          <p:grpSpPr>
            <a:xfrm rot="3078686">
              <a:off x="5113570" y="1964566"/>
              <a:ext cx="358983" cy="268619"/>
              <a:chOff x="1238551" y="4141552"/>
              <a:chExt cx="695172" cy="520182"/>
            </a:xfrm>
          </p:grpSpPr>
          <p:sp>
            <p:nvSpPr>
              <p:cNvPr id="180" name="Regular Pentagon 179"/>
              <p:cNvSpPr/>
              <p:nvPr/>
            </p:nvSpPr>
            <p:spPr>
              <a:xfrm rot="1060118">
                <a:off x="1238551" y="4141552"/>
                <a:ext cx="536553" cy="520182"/>
              </a:xfrm>
              <a:prstGeom prst="pentagon">
                <a:avLst/>
              </a:prstGeom>
              <a:solidFill>
                <a:srgbClr val="F9C01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1" name="Straight Arrow Connector 180"/>
              <p:cNvCxnSpPr/>
              <p:nvPr/>
            </p:nvCxnSpPr>
            <p:spPr>
              <a:xfrm>
                <a:off x="1522170" y="4425507"/>
                <a:ext cx="411553"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184" name="Triangle 183"/>
          <p:cNvSpPr/>
          <p:nvPr/>
        </p:nvSpPr>
        <p:spPr>
          <a:xfrm rot="5400000">
            <a:off x="3785650" y="4362471"/>
            <a:ext cx="677238" cy="100980"/>
          </a:xfrm>
          <a:prstGeom prst="triangl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Triangle 184"/>
          <p:cNvSpPr/>
          <p:nvPr/>
        </p:nvSpPr>
        <p:spPr>
          <a:xfrm rot="5400000">
            <a:off x="4465869" y="4362471"/>
            <a:ext cx="677238" cy="100980"/>
          </a:xfrm>
          <a:prstGeom prst="triangl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a:off x="3515247" y="2620562"/>
            <a:ext cx="1933897" cy="2109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smtClean="0">
                <a:solidFill>
                  <a:schemeClr val="tx1"/>
                </a:solidFill>
                <a:latin typeface="Arial" charset="0"/>
                <a:ea typeface="Arial" charset="0"/>
                <a:cs typeface="Arial" charset="0"/>
              </a:rPr>
              <a:t>Collision example</a:t>
            </a:r>
            <a:endParaRPr lang="en-US" sz="1000" dirty="0">
              <a:solidFill>
                <a:schemeClr val="tx1"/>
              </a:solidFill>
              <a:latin typeface="Arial" charset="0"/>
              <a:ea typeface="Arial" charset="0"/>
              <a:cs typeface="Arial" charset="0"/>
            </a:endParaRPr>
          </a:p>
        </p:txBody>
      </p:sp>
      <p:sp>
        <p:nvSpPr>
          <p:cNvPr id="187" name="Rectangle 186"/>
          <p:cNvSpPr/>
          <p:nvPr/>
        </p:nvSpPr>
        <p:spPr>
          <a:xfrm>
            <a:off x="2528334" y="3759370"/>
            <a:ext cx="1124119" cy="2109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i="1" dirty="0" smtClean="0">
                <a:solidFill>
                  <a:schemeClr val="tx1"/>
                </a:solidFill>
                <a:latin typeface="Arial" charset="0"/>
                <a:ea typeface="Arial" charset="0"/>
                <a:cs typeface="Arial" charset="0"/>
              </a:rPr>
              <a:t>Vertex-forward</a:t>
            </a:r>
            <a:endParaRPr lang="en-US" sz="1000" i="1" dirty="0">
              <a:solidFill>
                <a:schemeClr val="tx1"/>
              </a:solidFill>
              <a:latin typeface="Arial" charset="0"/>
              <a:ea typeface="Arial" charset="0"/>
              <a:cs typeface="Arial" charset="0"/>
            </a:endParaRPr>
          </a:p>
        </p:txBody>
      </p:sp>
      <p:grpSp>
        <p:nvGrpSpPr>
          <p:cNvPr id="188" name="Group 187"/>
          <p:cNvGrpSpPr/>
          <p:nvPr/>
        </p:nvGrpSpPr>
        <p:grpSpPr>
          <a:xfrm>
            <a:off x="2664446" y="4163527"/>
            <a:ext cx="735505" cy="498869"/>
            <a:chOff x="515771" y="7031866"/>
            <a:chExt cx="735505" cy="498869"/>
          </a:xfrm>
        </p:grpSpPr>
        <p:pic>
          <p:nvPicPr>
            <p:cNvPr id="189" name="Picture 188"/>
            <p:cNvPicPr>
              <a:picLocks noChangeAspect="1"/>
            </p:cNvPicPr>
            <p:nvPr/>
          </p:nvPicPr>
          <p:blipFill>
            <a:blip r:embed="rId5"/>
            <a:stretch>
              <a:fillRect/>
            </a:stretch>
          </p:blipFill>
          <p:spPr>
            <a:xfrm>
              <a:off x="1036088" y="7073399"/>
              <a:ext cx="215188" cy="202013"/>
            </a:xfrm>
            <a:prstGeom prst="rect">
              <a:avLst/>
            </a:prstGeom>
          </p:spPr>
        </p:pic>
        <p:grpSp>
          <p:nvGrpSpPr>
            <p:cNvPr id="190" name="Group 189"/>
            <p:cNvGrpSpPr/>
            <p:nvPr/>
          </p:nvGrpSpPr>
          <p:grpSpPr>
            <a:xfrm>
              <a:off x="515771" y="7031866"/>
              <a:ext cx="686852" cy="498869"/>
              <a:chOff x="2728821" y="1551321"/>
              <a:chExt cx="1172419" cy="851543"/>
            </a:xfrm>
          </p:grpSpPr>
          <p:cxnSp>
            <p:nvCxnSpPr>
              <p:cNvPr id="191" name="Straight Arrow Connector 190"/>
              <p:cNvCxnSpPr/>
              <p:nvPr/>
            </p:nvCxnSpPr>
            <p:spPr>
              <a:xfrm>
                <a:off x="3589074" y="2016942"/>
                <a:ext cx="312166" cy="0"/>
              </a:xfrm>
              <a:prstGeom prst="straightConnector1">
                <a:avLst/>
              </a:prstGeom>
              <a:ln w="190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2" name="Group 191"/>
              <p:cNvGrpSpPr/>
              <p:nvPr/>
            </p:nvGrpSpPr>
            <p:grpSpPr>
              <a:xfrm rot="1060118">
                <a:off x="2728821" y="1551321"/>
                <a:ext cx="878343" cy="851543"/>
                <a:chOff x="398514" y="1605528"/>
                <a:chExt cx="1284734" cy="1245535"/>
              </a:xfrm>
            </p:grpSpPr>
            <p:sp>
              <p:nvSpPr>
                <p:cNvPr id="193" name="Regular Pentagon 192"/>
                <p:cNvSpPr/>
                <p:nvPr/>
              </p:nvSpPr>
              <p:spPr>
                <a:xfrm>
                  <a:off x="398514" y="1605528"/>
                  <a:ext cx="1284734" cy="1245535"/>
                </a:xfrm>
                <a:prstGeom prst="pentagon">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gular Pentagon 193"/>
                <p:cNvSpPr/>
                <p:nvPr/>
              </p:nvSpPr>
              <p:spPr>
                <a:xfrm>
                  <a:off x="529011" y="1754347"/>
                  <a:ext cx="1023741" cy="992505"/>
                </a:xfrm>
                <a:prstGeom prst="pentagon">
                  <a:avLst/>
                </a:prstGeom>
                <a:solidFill>
                  <a:srgbClr val="F9C0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95" name="Rectangle 194"/>
          <p:cNvSpPr/>
          <p:nvPr/>
        </p:nvSpPr>
        <p:spPr>
          <a:xfrm>
            <a:off x="5886449" y="1764772"/>
            <a:ext cx="2565411"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Langevin</a:t>
            </a:r>
            <a:r>
              <a:rPr lang="en-US" dirty="0" smtClean="0">
                <a:solidFill>
                  <a:schemeClr val="bg1"/>
                </a:solidFill>
              </a:rPr>
              <a:t> dynamics</a:t>
            </a:r>
            <a:endParaRPr lang="en-US" dirty="0">
              <a:solidFill>
                <a:schemeClr val="bg1"/>
              </a:solidFill>
            </a:endParaRPr>
          </a:p>
        </p:txBody>
      </p:sp>
      <p:sp>
        <p:nvSpPr>
          <p:cNvPr id="196" name="Rectangle 195"/>
          <p:cNvSpPr/>
          <p:nvPr/>
        </p:nvSpPr>
        <p:spPr>
          <a:xfrm>
            <a:off x="457199" y="1764772"/>
            <a:ext cx="4991945"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Particle model</a:t>
            </a:r>
            <a:endParaRPr lang="en-US" dirty="0">
              <a:solidFill>
                <a:schemeClr val="bg1"/>
              </a:solidFill>
            </a:endParaRPr>
          </a:p>
        </p:txBody>
      </p:sp>
      <p:grpSp>
        <p:nvGrpSpPr>
          <p:cNvPr id="92" name="Group 91"/>
          <p:cNvGrpSpPr/>
          <p:nvPr/>
        </p:nvGrpSpPr>
        <p:grpSpPr>
          <a:xfrm>
            <a:off x="-16280" y="43628"/>
            <a:ext cx="4078002" cy="281851"/>
            <a:chOff x="-16280" y="43628"/>
            <a:chExt cx="4078002" cy="281851"/>
          </a:xfrm>
        </p:grpSpPr>
        <p:sp>
          <p:nvSpPr>
            <p:cNvPr id="93" name="Pentagon 92"/>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94" name="Chevron 93"/>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95" name="Chevron 94"/>
            <p:cNvSpPr/>
            <p:nvPr/>
          </p:nvSpPr>
          <p:spPr>
            <a:xfrm>
              <a:off x="1972946" y="5115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96" name="Chevron 95"/>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97" name="Group 96"/>
          <p:cNvGrpSpPr/>
          <p:nvPr/>
        </p:nvGrpSpPr>
        <p:grpSpPr>
          <a:xfrm>
            <a:off x="-16280" y="43628"/>
            <a:ext cx="4078002" cy="274320"/>
            <a:chOff x="-16280" y="43628"/>
            <a:chExt cx="4078002" cy="274320"/>
          </a:xfrm>
        </p:grpSpPr>
        <p:sp>
          <p:nvSpPr>
            <p:cNvPr id="98" name="Pentagon 97"/>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99" name="Chevron 98"/>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100" name="Chevron 99"/>
            <p:cNvSpPr/>
            <p:nvPr/>
          </p:nvSpPr>
          <p:spPr>
            <a:xfrm>
              <a:off x="1970868"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101" name="Chevron 100"/>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102" name="Slide Number Placeholder 6"/>
          <p:cNvSpPr>
            <a:spLocks noGrp="1"/>
          </p:cNvSpPr>
          <p:nvPr>
            <p:ph type="sldNum" sz="quarter" idx="4"/>
          </p:nvPr>
        </p:nvSpPr>
        <p:spPr>
          <a:xfrm>
            <a:off x="8686800" y="5725889"/>
            <a:ext cx="457200" cy="365125"/>
          </a:xfrm>
        </p:spPr>
        <p:txBody>
          <a:bodyPr/>
          <a:lstStyle/>
          <a:p>
            <a:r>
              <a:rPr lang="en-US" dirty="0" smtClean="0"/>
              <a:t>26</a:t>
            </a:r>
            <a:endParaRPr lang="en-US" dirty="0"/>
          </a:p>
        </p:txBody>
      </p:sp>
      <p:sp>
        <p:nvSpPr>
          <p:cNvPr id="103" name="Rectangular Callout 102"/>
          <p:cNvSpPr/>
          <p:nvPr/>
        </p:nvSpPr>
        <p:spPr>
          <a:xfrm>
            <a:off x="472007" y="5325190"/>
            <a:ext cx="3172340" cy="684487"/>
          </a:xfrm>
          <a:prstGeom prst="wedgeRectCallout">
            <a:avLst>
              <a:gd name="adj1" fmla="val -19961"/>
              <a:gd name="adj2" fmla="val -103356"/>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Calibri" charset="0"/>
                <a:ea typeface="Calibri" charset="0"/>
                <a:cs typeface="Calibri" charset="0"/>
              </a:rPr>
              <a:t>Weeks-Chandler-Anderson (WCA) inter-particle potential, simulated using the Discrete Element Method (DEM)</a:t>
            </a:r>
            <a:endParaRPr lang="en-US" sz="1400" dirty="0">
              <a:solidFill>
                <a:schemeClr val="tx1"/>
              </a:solidFill>
              <a:latin typeface="Calibri" charset="0"/>
              <a:ea typeface="Calibri" charset="0"/>
              <a:cs typeface="Calibri" charset="0"/>
            </a:endParaRPr>
          </a:p>
        </p:txBody>
      </p:sp>
      <p:pic>
        <p:nvPicPr>
          <p:cNvPr id="104" name="Picture 103"/>
          <p:cNvPicPr>
            <a:picLocks noChangeAspect="1"/>
          </p:cNvPicPr>
          <p:nvPr/>
        </p:nvPicPr>
        <p:blipFill>
          <a:blip r:embed="rId6"/>
          <a:stretch>
            <a:fillRect/>
          </a:stretch>
        </p:blipFill>
        <p:spPr>
          <a:xfrm>
            <a:off x="5886449" y="2317322"/>
            <a:ext cx="2296932" cy="1125497"/>
          </a:xfrm>
          <a:prstGeom prst="rect">
            <a:avLst/>
          </a:prstGeom>
        </p:spPr>
      </p:pic>
      <p:sp>
        <p:nvSpPr>
          <p:cNvPr id="105" name="Rectangular Callout 104"/>
          <p:cNvSpPr/>
          <p:nvPr/>
        </p:nvSpPr>
        <p:spPr>
          <a:xfrm>
            <a:off x="5886449" y="3926947"/>
            <a:ext cx="2565411" cy="684487"/>
          </a:xfrm>
          <a:prstGeom prst="wedgeRectCallout">
            <a:avLst>
              <a:gd name="adj1" fmla="val -19961"/>
              <a:gd name="adj2" fmla="val -89997"/>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Calibri" charset="0"/>
                <a:ea typeface="Calibri" charset="0"/>
                <a:cs typeface="Calibri" charset="0"/>
              </a:rPr>
              <a:t>Set mass equal to 1e-2 to </a:t>
            </a:r>
            <a:r>
              <a:rPr lang="en-US" sz="1400" smtClean="0">
                <a:solidFill>
                  <a:schemeClr val="tx1"/>
                </a:solidFill>
                <a:latin typeface="Calibri" charset="0"/>
                <a:ea typeface="Calibri" charset="0"/>
                <a:cs typeface="Calibri" charset="0"/>
              </a:rPr>
              <a:t>approximate Brownian dynamics</a:t>
            </a:r>
            <a:endParaRPr lang="en-US" sz="1400" dirty="0">
              <a:solidFill>
                <a:schemeClr val="tx1"/>
              </a:solidFill>
              <a:latin typeface="Calibri" charset="0"/>
              <a:ea typeface="Calibri" charset="0"/>
              <a:cs typeface="Calibri" charset="0"/>
            </a:endParaRPr>
          </a:p>
        </p:txBody>
      </p:sp>
      <p:sp>
        <p:nvSpPr>
          <p:cNvPr id="107" name="Rectangle 106"/>
          <p:cNvSpPr/>
          <p:nvPr/>
        </p:nvSpPr>
        <p:spPr>
          <a:xfrm>
            <a:off x="439565" y="2199783"/>
            <a:ext cx="1903585" cy="34718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Shape</a:t>
            </a:r>
            <a:endParaRPr lang="en-US" dirty="0">
              <a:solidFill>
                <a:schemeClr val="tx2"/>
              </a:solidFill>
            </a:endParaRPr>
          </a:p>
        </p:txBody>
      </p:sp>
      <p:sp>
        <p:nvSpPr>
          <p:cNvPr id="108" name="Rectangle 107"/>
          <p:cNvSpPr/>
          <p:nvPr/>
        </p:nvSpPr>
        <p:spPr>
          <a:xfrm>
            <a:off x="2448158" y="2199783"/>
            <a:ext cx="3000986" cy="34718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Force director</a:t>
            </a:r>
            <a:endParaRPr lang="en-US" dirty="0">
              <a:solidFill>
                <a:schemeClr val="tx2"/>
              </a:solidFill>
            </a:endParaRPr>
          </a:p>
        </p:txBody>
      </p:sp>
      <p:sp>
        <p:nvSpPr>
          <p:cNvPr id="109" name="Rectangle 108"/>
          <p:cNvSpPr/>
          <p:nvPr/>
        </p:nvSpPr>
        <p:spPr>
          <a:xfrm>
            <a:off x="9286774" y="1728788"/>
            <a:ext cx="5455386" cy="90011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a:t>m\</a:t>
            </a:r>
            <a:r>
              <a:rPr lang="en-US" sz="1000" dirty="0" err="1"/>
              <a:t>frac</a:t>
            </a:r>
            <a:r>
              <a:rPr lang="en-US" sz="1000" dirty="0"/>
              <a:t>{d\</a:t>
            </a:r>
            <a:r>
              <a:rPr lang="en-US" sz="1000" dirty="0" err="1"/>
              <a:t>vec</a:t>
            </a:r>
            <a:r>
              <a:rPr lang="en-US" sz="1000" dirty="0"/>
              <a:t>{v}}{</a:t>
            </a:r>
            <a:r>
              <a:rPr lang="en-US" sz="1000" dirty="0" err="1"/>
              <a:t>dt</a:t>
            </a:r>
            <a:r>
              <a:rPr lang="en-US" sz="1000" dirty="0"/>
              <a:t>}  &amp;= \</a:t>
            </a:r>
            <a:r>
              <a:rPr lang="en-US" sz="1000" dirty="0" err="1"/>
              <a:t>vec</a:t>
            </a:r>
            <a:r>
              <a:rPr lang="en-US" sz="1000" dirty="0"/>
              <a:t>{F_C}-\gamma\</a:t>
            </a:r>
            <a:r>
              <a:rPr lang="en-US" sz="1000" dirty="0" err="1"/>
              <a:t>cdot</a:t>
            </a:r>
            <a:r>
              <a:rPr lang="en-US" sz="1000" dirty="0"/>
              <a:t>\</a:t>
            </a:r>
            <a:r>
              <a:rPr lang="en-US" sz="1000" dirty="0" err="1"/>
              <a:t>vec</a:t>
            </a:r>
            <a:r>
              <a:rPr lang="en-US" sz="1000" dirty="0"/>
              <a:t>{v}+\</a:t>
            </a:r>
            <a:r>
              <a:rPr lang="en-US" sz="1000" dirty="0" err="1"/>
              <a:t>vec</a:t>
            </a:r>
            <a:r>
              <a:rPr lang="en-US" sz="1000" dirty="0"/>
              <a:t>{F_R} \\</a:t>
            </a:r>
          </a:p>
          <a:p>
            <a:r>
              <a:rPr lang="en-US" sz="1000" dirty="0"/>
              <a:t>\</a:t>
            </a:r>
            <a:r>
              <a:rPr lang="en-US" sz="1000" dirty="0" err="1"/>
              <a:t>langle</a:t>
            </a:r>
            <a:r>
              <a:rPr lang="en-US" sz="1000" dirty="0"/>
              <a:t>\</a:t>
            </a:r>
            <a:r>
              <a:rPr lang="en-US" sz="1000" dirty="0" err="1"/>
              <a:t>vec</a:t>
            </a:r>
            <a:r>
              <a:rPr lang="en-US" sz="1000" dirty="0"/>
              <a:t>{F_R}\</a:t>
            </a:r>
            <a:r>
              <a:rPr lang="en-US" sz="1000" dirty="0" err="1"/>
              <a:t>rangle</a:t>
            </a:r>
            <a:r>
              <a:rPr lang="en-US" sz="1000" dirty="0"/>
              <a:t> &amp;= 0 \\</a:t>
            </a:r>
          </a:p>
          <a:p>
            <a:r>
              <a:rPr lang="en-US" sz="1000" dirty="0"/>
              <a:t>\</a:t>
            </a:r>
            <a:r>
              <a:rPr lang="en-US" sz="1000" dirty="0" err="1"/>
              <a:t>langle</a:t>
            </a:r>
            <a:r>
              <a:rPr lang="en-US" sz="1000" dirty="0"/>
              <a:t> |\</a:t>
            </a:r>
            <a:r>
              <a:rPr lang="en-US" sz="1000" dirty="0" err="1"/>
              <a:t>vec</a:t>
            </a:r>
            <a:r>
              <a:rPr lang="en-US" sz="1000" dirty="0"/>
              <a:t>{F_R}|^2 \</a:t>
            </a:r>
            <a:r>
              <a:rPr lang="en-US" sz="1000" dirty="0" err="1"/>
              <a:t>rangle</a:t>
            </a:r>
            <a:r>
              <a:rPr lang="en-US" sz="1000" dirty="0"/>
              <a:t> &amp;= 2dkT\gamma/\delta t</a:t>
            </a:r>
          </a:p>
          <a:p>
            <a:endParaRPr lang="en-US" sz="1000" dirty="0">
              <a:solidFill>
                <a:schemeClr val="tx1"/>
              </a:solidFill>
            </a:endParaRPr>
          </a:p>
        </p:txBody>
      </p:sp>
    </p:spTree>
    <p:extLst>
      <p:ext uri="{BB962C8B-B14F-4D97-AF65-F5344CB8AC3E}">
        <p14:creationId xmlns:p14="http://schemas.microsoft.com/office/powerpoint/2010/main" val="16502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51" grpId="0" animBg="1"/>
      <p:bldP spid="152" grpId="0" animBg="1"/>
      <p:bldP spid="153" grpId="0"/>
      <p:bldP spid="161" grpId="0" animBg="1"/>
      <p:bldP spid="184" grpId="0" animBg="1"/>
      <p:bldP spid="185" grpId="0" animBg="1"/>
      <p:bldP spid="186" grpId="0"/>
      <p:bldP spid="187" grpId="0"/>
      <p:bldP spid="195" grpId="0" animBg="1"/>
      <p:bldP spid="103" grpId="0" animBg="1"/>
      <p:bldP spid="105" grpId="0" animBg="1"/>
      <p:bldP spid="107" grpId="0" animBg="1"/>
      <p:bldP spid="10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Project 0</a:t>
            </a:r>
            <a:r>
              <a:rPr lang="en-US" dirty="0" smtClean="0"/>
              <a:t>: Outline and hypotheses</a:t>
            </a:r>
            <a:endParaRPr lang="en-US" dirty="0"/>
          </a:p>
        </p:txBody>
      </p:sp>
      <p:sp>
        <p:nvSpPr>
          <p:cNvPr id="6" name="Rectangle 5"/>
          <p:cNvSpPr/>
          <p:nvPr/>
        </p:nvSpPr>
        <p:spPr>
          <a:xfrm>
            <a:off x="2307234" y="1779698"/>
            <a:ext cx="3200400"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Questions</a:t>
            </a:r>
            <a:endParaRPr lang="en-US" dirty="0">
              <a:solidFill>
                <a:schemeClr val="bg1"/>
              </a:solidFill>
            </a:endParaRPr>
          </a:p>
        </p:txBody>
      </p:sp>
      <p:sp>
        <p:nvSpPr>
          <p:cNvPr id="7" name="Rectangle 6"/>
          <p:cNvSpPr/>
          <p:nvPr/>
        </p:nvSpPr>
        <p:spPr>
          <a:xfrm>
            <a:off x="355600" y="1779698"/>
            <a:ext cx="1828800"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Topic</a:t>
            </a:r>
            <a:endParaRPr lang="en-US" dirty="0">
              <a:solidFill>
                <a:schemeClr val="bg1"/>
              </a:solidFill>
            </a:endParaRPr>
          </a:p>
        </p:txBody>
      </p:sp>
      <p:sp>
        <p:nvSpPr>
          <p:cNvPr id="8" name="Rectangle 7"/>
          <p:cNvSpPr/>
          <p:nvPr/>
        </p:nvSpPr>
        <p:spPr>
          <a:xfrm>
            <a:off x="5659579" y="1779698"/>
            <a:ext cx="3200400"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Hypotheses</a:t>
            </a:r>
            <a:endParaRPr lang="en-US" dirty="0">
              <a:solidFill>
                <a:schemeClr val="bg1"/>
              </a:solidFill>
            </a:endParaRPr>
          </a:p>
        </p:txBody>
      </p:sp>
      <p:sp>
        <p:nvSpPr>
          <p:cNvPr id="9" name="Rectangle 8"/>
          <p:cNvSpPr/>
          <p:nvPr/>
        </p:nvSpPr>
        <p:spPr>
          <a:xfrm>
            <a:off x="355601" y="4122206"/>
            <a:ext cx="1828800" cy="16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Collective behavior</a:t>
            </a:r>
          </a:p>
          <a:p>
            <a:pPr algn="ctr"/>
            <a:r>
              <a:rPr lang="en-US" i="1" dirty="0" smtClean="0">
                <a:solidFill>
                  <a:schemeClr val="tx1"/>
                </a:solidFill>
              </a:rPr>
              <a:t>Nucleation</a:t>
            </a:r>
            <a:endParaRPr lang="en-US" sz="1400" i="1" dirty="0">
              <a:solidFill>
                <a:schemeClr val="tx1"/>
              </a:solidFill>
            </a:endParaRPr>
          </a:p>
        </p:txBody>
      </p:sp>
      <p:sp>
        <p:nvSpPr>
          <p:cNvPr id="10" name="Rectangle 9"/>
          <p:cNvSpPr/>
          <p:nvPr/>
        </p:nvSpPr>
        <p:spPr>
          <a:xfrm>
            <a:off x="355601" y="2290076"/>
            <a:ext cx="1828800" cy="16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Critical density</a:t>
            </a:r>
          </a:p>
          <a:p>
            <a:pPr algn="ctr"/>
            <a:r>
              <a:rPr lang="en-US" i="1" dirty="0" smtClean="0">
                <a:solidFill>
                  <a:schemeClr val="tx1"/>
                </a:solidFill>
              </a:rPr>
              <a:t>Phase separation</a:t>
            </a:r>
            <a:endParaRPr lang="en-US" sz="1400" i="1" dirty="0">
              <a:solidFill>
                <a:schemeClr val="tx1"/>
              </a:solidFill>
            </a:endParaRPr>
          </a:p>
        </p:txBody>
      </p:sp>
      <p:sp>
        <p:nvSpPr>
          <p:cNvPr id="11" name="Rectangle 10"/>
          <p:cNvSpPr/>
          <p:nvPr/>
        </p:nvSpPr>
        <p:spPr>
          <a:xfrm>
            <a:off x="2289981" y="2290076"/>
            <a:ext cx="3217654" cy="6858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tx1"/>
                </a:solidFill>
              </a:rPr>
              <a:t>How</a:t>
            </a:r>
            <a:r>
              <a:rPr lang="en-US" sz="1400" dirty="0">
                <a:solidFill>
                  <a:schemeClr val="tx1"/>
                </a:solidFill>
              </a:rPr>
              <a:t> does shape/force offset impact the </a:t>
            </a:r>
            <a:r>
              <a:rPr lang="en-US" sz="1400" dirty="0" smtClean="0">
                <a:solidFill>
                  <a:schemeClr val="tx1"/>
                </a:solidFill>
              </a:rPr>
              <a:t>critical density?</a:t>
            </a:r>
            <a:endParaRPr lang="en-US" sz="1400" i="1" dirty="0">
              <a:solidFill>
                <a:schemeClr val="tx1"/>
              </a:solidFill>
            </a:endParaRPr>
          </a:p>
        </p:txBody>
      </p:sp>
      <p:sp>
        <p:nvSpPr>
          <p:cNvPr id="12" name="Rectangle 11"/>
          <p:cNvSpPr/>
          <p:nvPr/>
        </p:nvSpPr>
        <p:spPr>
          <a:xfrm>
            <a:off x="2307234" y="4122206"/>
            <a:ext cx="3200400" cy="6858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tx1"/>
                </a:solidFill>
              </a:rPr>
              <a:t>How</a:t>
            </a:r>
            <a:r>
              <a:rPr lang="en-US" sz="1400" dirty="0">
                <a:solidFill>
                  <a:schemeClr val="tx1"/>
                </a:solidFill>
              </a:rPr>
              <a:t> does shape/force offset impact nucleation </a:t>
            </a:r>
            <a:r>
              <a:rPr lang="en-US" sz="1400" dirty="0" smtClean="0">
                <a:solidFill>
                  <a:schemeClr val="tx1"/>
                </a:solidFill>
              </a:rPr>
              <a:t>behavior?</a:t>
            </a:r>
            <a:endParaRPr lang="en-US" sz="1400" dirty="0">
              <a:solidFill>
                <a:schemeClr val="tx1"/>
              </a:solidFill>
            </a:endParaRPr>
          </a:p>
        </p:txBody>
      </p:sp>
      <p:sp>
        <p:nvSpPr>
          <p:cNvPr id="19" name="Rectangle 18"/>
          <p:cNvSpPr/>
          <p:nvPr/>
        </p:nvSpPr>
        <p:spPr>
          <a:xfrm>
            <a:off x="2289981" y="3204476"/>
            <a:ext cx="3217654" cy="6858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chemeClr val="tx1"/>
                </a:solidFill>
              </a:rPr>
              <a:t>Why</a:t>
            </a:r>
            <a:r>
              <a:rPr lang="en-US" sz="1400" dirty="0" smtClean="0">
                <a:solidFill>
                  <a:schemeClr val="tx1"/>
                </a:solidFill>
              </a:rPr>
              <a:t> </a:t>
            </a:r>
            <a:r>
              <a:rPr lang="en-US" sz="1400" dirty="0">
                <a:solidFill>
                  <a:schemeClr val="tx1"/>
                </a:solidFill>
              </a:rPr>
              <a:t>does shape/force offset impact the critical density at </a:t>
            </a:r>
            <a:r>
              <a:rPr lang="en-US" sz="1400" dirty="0" smtClean="0">
                <a:solidFill>
                  <a:schemeClr val="tx1"/>
                </a:solidFill>
              </a:rPr>
              <a:t>all?</a:t>
            </a:r>
            <a:endParaRPr lang="en-US" sz="1400" i="1" dirty="0">
              <a:solidFill>
                <a:schemeClr val="tx1"/>
              </a:solidFill>
            </a:endParaRPr>
          </a:p>
        </p:txBody>
      </p:sp>
      <p:sp>
        <p:nvSpPr>
          <p:cNvPr id="20" name="Rectangle 19"/>
          <p:cNvSpPr/>
          <p:nvPr/>
        </p:nvSpPr>
        <p:spPr>
          <a:xfrm>
            <a:off x="2307234" y="5036606"/>
            <a:ext cx="3200400" cy="6858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chemeClr val="tx1"/>
                </a:solidFill>
              </a:rPr>
              <a:t>Why</a:t>
            </a:r>
            <a:r>
              <a:rPr lang="en-US" sz="1400" dirty="0" smtClean="0">
                <a:solidFill>
                  <a:schemeClr val="tx1"/>
                </a:solidFill>
              </a:rPr>
              <a:t> </a:t>
            </a:r>
            <a:r>
              <a:rPr lang="en-US" sz="1400" dirty="0">
                <a:solidFill>
                  <a:schemeClr val="tx1"/>
                </a:solidFill>
              </a:rPr>
              <a:t>does shape/force offset impact nucleation behavior</a:t>
            </a:r>
            <a:r>
              <a:rPr lang="en-US" sz="1400" dirty="0" smtClean="0">
                <a:solidFill>
                  <a:schemeClr val="tx1"/>
                </a:solidFill>
              </a:rPr>
              <a:t>?</a:t>
            </a:r>
            <a:endParaRPr lang="en-US" sz="1400" dirty="0">
              <a:solidFill>
                <a:schemeClr val="tx1"/>
              </a:solidFill>
            </a:endParaRPr>
          </a:p>
        </p:txBody>
      </p:sp>
      <p:sp>
        <p:nvSpPr>
          <p:cNvPr id="22" name="Rectangle 21"/>
          <p:cNvSpPr/>
          <p:nvPr/>
        </p:nvSpPr>
        <p:spPr>
          <a:xfrm>
            <a:off x="5660034" y="2312936"/>
            <a:ext cx="3199945" cy="66294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Anisotropy should depress critical density relative to that seen in disks</a:t>
            </a:r>
            <a:endParaRPr lang="en-US" sz="1400" i="1" dirty="0">
              <a:solidFill>
                <a:schemeClr val="tx1"/>
              </a:solidFill>
            </a:endParaRPr>
          </a:p>
        </p:txBody>
      </p:sp>
      <p:sp>
        <p:nvSpPr>
          <p:cNvPr id="23" name="Rectangle 22"/>
          <p:cNvSpPr/>
          <p:nvPr/>
        </p:nvSpPr>
        <p:spPr>
          <a:xfrm>
            <a:off x="5659579" y="3204476"/>
            <a:ext cx="3199945" cy="66294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Should have </a:t>
            </a:r>
            <a:r>
              <a:rPr lang="en-US" sz="1400" b="1" dirty="0" smtClean="0">
                <a:solidFill>
                  <a:schemeClr val="tx1"/>
                </a:solidFill>
              </a:rPr>
              <a:t>“more effective” </a:t>
            </a:r>
            <a:r>
              <a:rPr lang="en-US" sz="1400" dirty="0" smtClean="0">
                <a:solidFill>
                  <a:schemeClr val="tx1"/>
                </a:solidFill>
              </a:rPr>
              <a:t>collisions– e.g. able to align with neighbors</a:t>
            </a:r>
            <a:endParaRPr lang="en-US" sz="1400" i="1" dirty="0">
              <a:solidFill>
                <a:schemeClr val="tx1"/>
              </a:solidFill>
            </a:endParaRPr>
          </a:p>
        </p:txBody>
      </p:sp>
      <p:sp>
        <p:nvSpPr>
          <p:cNvPr id="24" name="Rectangle 23"/>
          <p:cNvSpPr/>
          <p:nvPr/>
        </p:nvSpPr>
        <p:spPr>
          <a:xfrm>
            <a:off x="5660034" y="4131362"/>
            <a:ext cx="3199945" cy="66294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i="1" dirty="0" smtClean="0">
                <a:solidFill>
                  <a:schemeClr val="tx1"/>
                </a:solidFill>
              </a:rPr>
              <a:t>TBD</a:t>
            </a:r>
            <a:endParaRPr lang="en-US" sz="1400" i="1" dirty="0">
              <a:solidFill>
                <a:schemeClr val="tx1"/>
              </a:solidFill>
            </a:endParaRPr>
          </a:p>
        </p:txBody>
      </p:sp>
      <p:sp>
        <p:nvSpPr>
          <p:cNvPr id="25" name="Rectangle 24"/>
          <p:cNvSpPr/>
          <p:nvPr/>
        </p:nvSpPr>
        <p:spPr>
          <a:xfrm>
            <a:off x="5659579" y="5022902"/>
            <a:ext cx="3199945" cy="66294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Steric interactions between anisotropic particles are known to allow </a:t>
            </a:r>
            <a:r>
              <a:rPr lang="en-US" sz="1400" b="1" dirty="0" smtClean="0">
                <a:solidFill>
                  <a:schemeClr val="tx1"/>
                </a:solidFill>
              </a:rPr>
              <a:t>translation </a:t>
            </a:r>
            <a:r>
              <a:rPr lang="en-US" sz="1400" dirty="0" smtClean="0">
                <a:solidFill>
                  <a:schemeClr val="tx1"/>
                </a:solidFill>
              </a:rPr>
              <a:t>and </a:t>
            </a:r>
            <a:r>
              <a:rPr lang="en-US" sz="1400" b="1" dirty="0" smtClean="0">
                <a:solidFill>
                  <a:schemeClr val="tx1"/>
                </a:solidFill>
              </a:rPr>
              <a:t>rotation </a:t>
            </a:r>
            <a:r>
              <a:rPr lang="en-US" sz="1400" dirty="0" smtClean="0">
                <a:solidFill>
                  <a:schemeClr val="tx1"/>
                </a:solidFill>
              </a:rPr>
              <a:t>of clusters</a:t>
            </a:r>
            <a:endParaRPr lang="en-US" sz="1400" i="1" dirty="0">
              <a:solidFill>
                <a:schemeClr val="tx1"/>
              </a:solidFill>
            </a:endParaRPr>
          </a:p>
        </p:txBody>
      </p:sp>
      <p:grpSp>
        <p:nvGrpSpPr>
          <p:cNvPr id="30" name="Group 29"/>
          <p:cNvGrpSpPr/>
          <p:nvPr/>
        </p:nvGrpSpPr>
        <p:grpSpPr>
          <a:xfrm>
            <a:off x="-16280" y="43628"/>
            <a:ext cx="4078002" cy="281851"/>
            <a:chOff x="-16280" y="43628"/>
            <a:chExt cx="4078002" cy="281851"/>
          </a:xfrm>
        </p:grpSpPr>
        <p:sp>
          <p:nvSpPr>
            <p:cNvPr id="31" name="Pentagon 30"/>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32" name="Chevron 31"/>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33" name="Chevron 32"/>
            <p:cNvSpPr/>
            <p:nvPr/>
          </p:nvSpPr>
          <p:spPr>
            <a:xfrm>
              <a:off x="1972946" y="5115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34" name="Chevron 33"/>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35" name="Group 34"/>
          <p:cNvGrpSpPr/>
          <p:nvPr/>
        </p:nvGrpSpPr>
        <p:grpSpPr>
          <a:xfrm>
            <a:off x="-16280" y="43628"/>
            <a:ext cx="4078002" cy="274320"/>
            <a:chOff x="-16280" y="43628"/>
            <a:chExt cx="4078002" cy="274320"/>
          </a:xfrm>
        </p:grpSpPr>
        <p:sp>
          <p:nvSpPr>
            <p:cNvPr id="36" name="Pentagon 35"/>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7" name="Chevron 36"/>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38" name="Chevron 37"/>
            <p:cNvSpPr/>
            <p:nvPr/>
          </p:nvSpPr>
          <p:spPr>
            <a:xfrm>
              <a:off x="1970868"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39" name="Chevron 38"/>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40" name="Slide Number Placeholder 6"/>
          <p:cNvSpPr>
            <a:spLocks noGrp="1"/>
          </p:cNvSpPr>
          <p:nvPr>
            <p:ph type="sldNum" sz="quarter" idx="4"/>
          </p:nvPr>
        </p:nvSpPr>
        <p:spPr>
          <a:xfrm>
            <a:off x="8686800" y="5725889"/>
            <a:ext cx="457200" cy="365125"/>
          </a:xfrm>
        </p:spPr>
        <p:txBody>
          <a:bodyPr/>
          <a:lstStyle/>
          <a:p>
            <a:r>
              <a:rPr lang="en-US" dirty="0" smtClean="0"/>
              <a:t>27</a:t>
            </a:r>
            <a:endParaRPr lang="en-US" dirty="0"/>
          </a:p>
        </p:txBody>
      </p:sp>
    </p:spTree>
    <p:extLst>
      <p:ext uri="{BB962C8B-B14F-4D97-AF65-F5344CB8AC3E}">
        <p14:creationId xmlns:p14="http://schemas.microsoft.com/office/powerpoint/2010/main" val="57417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Self-assembly: A challenge of specificity versus target complexity</a:t>
            </a:r>
            <a:endParaRPr lang="en-US" dirty="0"/>
          </a:p>
        </p:txBody>
      </p:sp>
      <p:grpSp>
        <p:nvGrpSpPr>
          <p:cNvPr id="20" name="Group 19"/>
          <p:cNvGrpSpPr/>
          <p:nvPr/>
        </p:nvGrpSpPr>
        <p:grpSpPr>
          <a:xfrm>
            <a:off x="-16280" y="43628"/>
            <a:ext cx="4078002" cy="274320"/>
            <a:chOff x="-16280" y="43628"/>
            <a:chExt cx="4078002" cy="274320"/>
          </a:xfrm>
        </p:grpSpPr>
        <p:sp>
          <p:nvSpPr>
            <p:cNvPr id="66" name="Pentagon 65"/>
            <p:cNvSpPr/>
            <p:nvPr/>
          </p:nvSpPr>
          <p:spPr>
            <a:xfrm>
              <a:off x="-16280" y="43628"/>
              <a:ext cx="1097280" cy="274320"/>
            </a:xfrm>
            <a:prstGeom prst="homePlat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Background</a:t>
              </a:r>
              <a:endParaRPr lang="en-US" sz="1000" b="1" dirty="0">
                <a:solidFill>
                  <a:schemeClr val="bg1"/>
                </a:solidFill>
              </a:endParaRPr>
            </a:p>
          </p:txBody>
        </p:sp>
        <p:sp>
          <p:nvSpPr>
            <p:cNvPr id="67" name="Chevron 66"/>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68" name="Chevron 67"/>
            <p:cNvSpPr/>
            <p:nvPr/>
          </p:nvSpPr>
          <p:spPr>
            <a:xfrm>
              <a:off x="1970868"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69" name="Chevron 68"/>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51" name="Rounded Rectangle 50"/>
          <p:cNvSpPr/>
          <p:nvPr/>
        </p:nvSpPr>
        <p:spPr>
          <a:xfrm>
            <a:off x="969597" y="1598953"/>
            <a:ext cx="7100237" cy="1340462"/>
          </a:xfrm>
          <a:prstGeom prst="roundRect">
            <a:avLst/>
          </a:prstGeom>
          <a:solidFill>
            <a:srgbClr val="008F00">
              <a:alpha val="2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978333" y="4521061"/>
            <a:ext cx="7100237" cy="1340462"/>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3">
            <a:clrChange>
              <a:clrFrom>
                <a:srgbClr val="FFFFFE"/>
              </a:clrFrom>
              <a:clrTo>
                <a:srgbClr val="FFFFFE">
                  <a:alpha val="0"/>
                </a:srgbClr>
              </a:clrTo>
            </a:clrChange>
            <a:extLst>
              <a:ext uri="{28A0092B-C50C-407E-A947-70E740481C1C}">
                <a14:useLocalDpi xmlns:a14="http://schemas.microsoft.com/office/drawing/2010/main" val="0"/>
              </a:ext>
            </a:extLst>
          </a:blip>
          <a:stretch>
            <a:fillRect/>
          </a:stretch>
        </p:blipFill>
        <p:spPr>
          <a:xfrm>
            <a:off x="1255466" y="4761592"/>
            <a:ext cx="1485208" cy="914400"/>
          </a:xfrm>
          <a:prstGeom prst="rect">
            <a:avLst/>
          </a:prstGeom>
        </p:spPr>
      </p:pic>
      <p:sp>
        <p:nvSpPr>
          <p:cNvPr id="64" name="Rectangle 63"/>
          <p:cNvSpPr/>
          <p:nvPr/>
        </p:nvSpPr>
        <p:spPr>
          <a:xfrm>
            <a:off x="1143160" y="4564964"/>
            <a:ext cx="379259" cy="231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charset="0"/>
                <a:ea typeface="Arial" charset="0"/>
                <a:cs typeface="Arial" charset="0"/>
              </a:rPr>
              <a:t>e</a:t>
            </a:r>
            <a:r>
              <a:rPr lang="en-US" sz="1200" dirty="0" smtClean="0">
                <a:solidFill>
                  <a:schemeClr val="tx1"/>
                </a:solidFill>
                <a:latin typeface="Arial" charset="0"/>
                <a:ea typeface="Arial" charset="0"/>
                <a:cs typeface="Arial" charset="0"/>
              </a:rPr>
              <a:t>)</a:t>
            </a:r>
            <a:endParaRPr lang="en-US" sz="1200" dirty="0">
              <a:solidFill>
                <a:schemeClr val="tx1"/>
              </a:solidFill>
              <a:latin typeface="Arial" charset="0"/>
              <a:ea typeface="Arial" charset="0"/>
              <a:cs typeface="Arial" charset="0"/>
            </a:endParaRP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787" y="4761592"/>
            <a:ext cx="914400" cy="914400"/>
          </a:xfrm>
          <a:prstGeom prst="rect">
            <a:avLst/>
          </a:prstGeom>
        </p:spPr>
      </p:pic>
      <p:sp>
        <p:nvSpPr>
          <p:cNvPr id="70" name="Rectangle 69"/>
          <p:cNvSpPr/>
          <p:nvPr/>
        </p:nvSpPr>
        <p:spPr>
          <a:xfrm>
            <a:off x="3074463" y="4564964"/>
            <a:ext cx="379259" cy="231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charset="0"/>
                <a:ea typeface="Arial" charset="0"/>
                <a:cs typeface="Arial" charset="0"/>
              </a:rPr>
              <a:t>f</a:t>
            </a:r>
            <a:r>
              <a:rPr lang="en-US" sz="1200" dirty="0" smtClean="0">
                <a:solidFill>
                  <a:schemeClr val="tx1"/>
                </a:solidFill>
                <a:latin typeface="Arial" charset="0"/>
                <a:ea typeface="Arial" charset="0"/>
                <a:cs typeface="Arial" charset="0"/>
              </a:rPr>
              <a:t>)</a:t>
            </a:r>
            <a:endParaRPr lang="en-US" sz="1200" dirty="0">
              <a:solidFill>
                <a:schemeClr val="tx1"/>
              </a:solidFill>
              <a:latin typeface="Arial" charset="0"/>
              <a:ea typeface="Arial" charset="0"/>
              <a:cs typeface="Arial" charset="0"/>
            </a:endParaRPr>
          </a:p>
        </p:txBody>
      </p:sp>
      <p:sp>
        <p:nvSpPr>
          <p:cNvPr id="71" name="Rectangle 70"/>
          <p:cNvSpPr/>
          <p:nvPr/>
        </p:nvSpPr>
        <p:spPr>
          <a:xfrm>
            <a:off x="4547346" y="4564964"/>
            <a:ext cx="379259" cy="231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charset="0"/>
                <a:ea typeface="Arial" charset="0"/>
                <a:cs typeface="Arial" charset="0"/>
              </a:rPr>
              <a:t>g</a:t>
            </a:r>
            <a:r>
              <a:rPr lang="en-US" sz="1200" dirty="0" smtClean="0">
                <a:solidFill>
                  <a:schemeClr val="tx1"/>
                </a:solidFill>
                <a:latin typeface="Arial" charset="0"/>
                <a:ea typeface="Arial" charset="0"/>
                <a:cs typeface="Arial" charset="0"/>
              </a:rPr>
              <a:t>)</a:t>
            </a:r>
            <a:endParaRPr lang="en-US" sz="1200" dirty="0">
              <a:solidFill>
                <a:schemeClr val="tx1"/>
              </a:solidFill>
              <a:latin typeface="Arial" charset="0"/>
              <a:ea typeface="Arial" charset="0"/>
              <a:cs typeface="Arial" charset="0"/>
            </a:endParaRPr>
          </a:p>
        </p:txBody>
      </p:sp>
      <p:sp>
        <p:nvSpPr>
          <p:cNvPr id="72" name="Rectangle 71"/>
          <p:cNvSpPr/>
          <p:nvPr/>
        </p:nvSpPr>
        <p:spPr>
          <a:xfrm>
            <a:off x="6144516" y="4564964"/>
            <a:ext cx="379259" cy="231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charset="0"/>
                <a:ea typeface="Arial" charset="0"/>
                <a:cs typeface="Arial" charset="0"/>
              </a:rPr>
              <a:t>h</a:t>
            </a:r>
            <a:r>
              <a:rPr lang="en-US" sz="1200" dirty="0" smtClean="0">
                <a:solidFill>
                  <a:schemeClr val="tx1"/>
                </a:solidFill>
                <a:latin typeface="Arial" charset="0"/>
                <a:ea typeface="Arial" charset="0"/>
                <a:cs typeface="Arial" charset="0"/>
              </a:rPr>
              <a:t>)</a:t>
            </a:r>
            <a:endParaRPr lang="en-US" sz="1200" dirty="0">
              <a:solidFill>
                <a:schemeClr val="tx1"/>
              </a:solidFill>
              <a:latin typeface="Arial" charset="0"/>
              <a:ea typeface="Arial" charset="0"/>
              <a:cs typeface="Arial" charset="0"/>
            </a:endParaRPr>
          </a:p>
        </p:txBody>
      </p:sp>
      <p:pic>
        <p:nvPicPr>
          <p:cNvPr id="73" name="Picture 72"/>
          <p:cNvPicPr>
            <a:picLocks noChangeAspect="1"/>
          </p:cNvPicPr>
          <p:nvPr/>
        </p:nvPicPr>
        <p:blipFill rotWithShape="1">
          <a:blip r:embed="rId5">
            <a:extLst>
              <a:ext uri="{28A0092B-C50C-407E-A947-70E740481C1C}">
                <a14:useLocalDpi xmlns:a14="http://schemas.microsoft.com/office/drawing/2010/main" val="0"/>
              </a:ext>
            </a:extLst>
          </a:blip>
          <a:srcRect t="12357" r="50000" b="9112"/>
          <a:stretch/>
        </p:blipFill>
        <p:spPr>
          <a:xfrm>
            <a:off x="4793098" y="4761592"/>
            <a:ext cx="1094726" cy="914400"/>
          </a:xfrm>
          <a:prstGeom prst="rect">
            <a:avLst/>
          </a:prstGeom>
        </p:spPr>
      </p:pic>
      <p:pic>
        <p:nvPicPr>
          <p:cNvPr id="74" name="Pictur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1522" y="4761592"/>
            <a:ext cx="1420238" cy="914400"/>
          </a:xfrm>
          <a:prstGeom prst="rect">
            <a:avLst/>
          </a:prstGeom>
        </p:spPr>
      </p:pic>
      <p:pic>
        <p:nvPicPr>
          <p:cNvPr id="75" name="Picture 74"/>
          <p:cNvPicPr>
            <a:picLocks noChangeAspect="1"/>
          </p:cNvPicPr>
          <p:nvPr/>
        </p:nvPicPr>
        <p:blipFill rotWithShape="1">
          <a:blip r:embed="rId7">
            <a:extLst>
              <a:ext uri="{28A0092B-C50C-407E-A947-70E740481C1C}">
                <a14:useLocalDpi xmlns:a14="http://schemas.microsoft.com/office/drawing/2010/main" val="0"/>
              </a:ext>
            </a:extLst>
          </a:blip>
          <a:srcRect l="-1" r="-2809"/>
          <a:stretch/>
        </p:blipFill>
        <p:spPr>
          <a:xfrm>
            <a:off x="5282355" y="1860109"/>
            <a:ext cx="2778743" cy="914400"/>
          </a:xfrm>
          <a:prstGeom prst="rect">
            <a:avLst/>
          </a:prstGeom>
        </p:spPr>
      </p:pic>
      <p:sp>
        <p:nvSpPr>
          <p:cNvPr id="76" name="Rectangle 75"/>
          <p:cNvSpPr/>
          <p:nvPr/>
        </p:nvSpPr>
        <p:spPr>
          <a:xfrm>
            <a:off x="5228791" y="1647727"/>
            <a:ext cx="379259" cy="231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latin typeface="Arial" charset="0"/>
                <a:ea typeface="Arial" charset="0"/>
                <a:cs typeface="Arial" charset="0"/>
              </a:rPr>
              <a:t>d</a:t>
            </a:r>
            <a:r>
              <a:rPr lang="en-US" sz="1200" dirty="0" smtClean="0">
                <a:solidFill>
                  <a:schemeClr val="tx1"/>
                </a:solidFill>
                <a:latin typeface="Arial" charset="0"/>
                <a:ea typeface="Arial" charset="0"/>
                <a:cs typeface="Arial" charset="0"/>
              </a:rPr>
              <a:t>)</a:t>
            </a:r>
            <a:endParaRPr lang="en-US" sz="1200" dirty="0">
              <a:solidFill>
                <a:schemeClr val="tx1"/>
              </a:solidFill>
              <a:latin typeface="Arial" charset="0"/>
              <a:ea typeface="Arial" charset="0"/>
              <a:cs typeface="Arial" charset="0"/>
            </a:endParaRP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8020" y="1860109"/>
            <a:ext cx="1219202" cy="914400"/>
          </a:xfrm>
          <a:prstGeom prst="rect">
            <a:avLst/>
          </a:prstGeom>
        </p:spPr>
      </p:pic>
      <p:sp>
        <p:nvSpPr>
          <p:cNvPr id="78" name="Rectangle 77"/>
          <p:cNvSpPr/>
          <p:nvPr/>
        </p:nvSpPr>
        <p:spPr>
          <a:xfrm>
            <a:off x="1062212" y="1647727"/>
            <a:ext cx="379259" cy="231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latin typeface="Arial" charset="0"/>
                <a:ea typeface="Arial" charset="0"/>
                <a:cs typeface="Arial" charset="0"/>
              </a:rPr>
              <a:t>a</a:t>
            </a:r>
            <a:r>
              <a:rPr lang="en-US" sz="1200" dirty="0" smtClean="0">
                <a:solidFill>
                  <a:schemeClr val="tx1"/>
                </a:solidFill>
                <a:latin typeface="Arial" charset="0"/>
                <a:ea typeface="Arial" charset="0"/>
                <a:cs typeface="Arial" charset="0"/>
              </a:rPr>
              <a:t>)</a:t>
            </a:r>
            <a:endParaRPr lang="en-US" sz="1200" dirty="0">
              <a:solidFill>
                <a:schemeClr val="tx1"/>
              </a:solidFill>
              <a:latin typeface="Arial" charset="0"/>
              <a:ea typeface="Arial" charset="0"/>
              <a:cs typeface="Arial" charset="0"/>
            </a:endParaRPr>
          </a:p>
        </p:txBody>
      </p:sp>
      <p:pic>
        <p:nvPicPr>
          <p:cNvPr id="79" name="Picture 78"/>
          <p:cNvPicPr>
            <a:picLocks noChangeAspect="1"/>
          </p:cNvPicPr>
          <p:nvPr/>
        </p:nvPicPr>
        <p:blipFill rotWithShape="1">
          <a:blip r:embed="rId9">
            <a:clrChange>
              <a:clrFrom>
                <a:srgbClr val="FFFFFE"/>
              </a:clrFrom>
              <a:clrTo>
                <a:srgbClr val="FFFFFE">
                  <a:alpha val="0"/>
                </a:srgbClr>
              </a:clrTo>
            </a:clrChange>
            <a:extLst>
              <a:ext uri="{28A0092B-C50C-407E-A947-70E740481C1C}">
                <a14:useLocalDpi xmlns:a14="http://schemas.microsoft.com/office/drawing/2010/main" val="0"/>
              </a:ext>
            </a:extLst>
          </a:blip>
          <a:srcRect l="56556" t="2461" b="64089"/>
          <a:stretch/>
        </p:blipFill>
        <p:spPr>
          <a:xfrm>
            <a:off x="2604977" y="1922770"/>
            <a:ext cx="861521" cy="851738"/>
          </a:xfrm>
          <a:prstGeom prst="rect">
            <a:avLst/>
          </a:prstGeom>
        </p:spPr>
      </p:pic>
      <p:sp>
        <p:nvSpPr>
          <p:cNvPr id="80" name="Rectangle 79"/>
          <p:cNvSpPr/>
          <p:nvPr/>
        </p:nvSpPr>
        <p:spPr>
          <a:xfrm>
            <a:off x="2439377" y="1647727"/>
            <a:ext cx="379259" cy="231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latin typeface="Arial" charset="0"/>
                <a:ea typeface="Arial" charset="0"/>
                <a:cs typeface="Arial" charset="0"/>
              </a:rPr>
              <a:t>b</a:t>
            </a:r>
            <a:r>
              <a:rPr lang="en-US" sz="1200" dirty="0" smtClean="0">
                <a:solidFill>
                  <a:schemeClr val="tx1"/>
                </a:solidFill>
                <a:latin typeface="Arial" charset="0"/>
                <a:ea typeface="Arial" charset="0"/>
                <a:cs typeface="Arial" charset="0"/>
              </a:rPr>
              <a:t>)</a:t>
            </a:r>
            <a:endParaRPr lang="en-US" sz="1200" dirty="0">
              <a:solidFill>
                <a:schemeClr val="tx1"/>
              </a:solidFill>
              <a:latin typeface="Arial" charset="0"/>
              <a:ea typeface="Arial" charset="0"/>
              <a:cs typeface="Arial" charset="0"/>
            </a:endParaRPr>
          </a:p>
        </p:txBody>
      </p:sp>
      <p:pic>
        <p:nvPicPr>
          <p:cNvPr id="81" name="Picture 80"/>
          <p:cNvPicPr>
            <a:picLocks noChangeAspect="1"/>
          </p:cNvPicPr>
          <p:nvPr/>
        </p:nvPicPr>
        <p:blipFill rotWithShape="1">
          <a:blip r:embed="rId10">
            <a:extLst>
              <a:ext uri="{28A0092B-C50C-407E-A947-70E740481C1C}">
                <a14:useLocalDpi xmlns:a14="http://schemas.microsoft.com/office/drawing/2010/main" val="0"/>
              </a:ext>
            </a:extLst>
          </a:blip>
          <a:srcRect l="27340" r="19024"/>
          <a:stretch/>
        </p:blipFill>
        <p:spPr>
          <a:xfrm>
            <a:off x="3573143" y="1860109"/>
            <a:ext cx="1593936" cy="914400"/>
          </a:xfrm>
          <a:prstGeom prst="rect">
            <a:avLst/>
          </a:prstGeom>
        </p:spPr>
      </p:pic>
      <p:sp>
        <p:nvSpPr>
          <p:cNvPr id="82" name="Rectangle 81"/>
          <p:cNvSpPr/>
          <p:nvPr/>
        </p:nvSpPr>
        <p:spPr>
          <a:xfrm>
            <a:off x="3437443" y="1647727"/>
            <a:ext cx="379259" cy="231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latin typeface="Arial" charset="0"/>
                <a:ea typeface="Arial" charset="0"/>
                <a:cs typeface="Arial" charset="0"/>
              </a:rPr>
              <a:t>c</a:t>
            </a:r>
            <a:r>
              <a:rPr lang="en-US" sz="1200" dirty="0" smtClean="0">
                <a:solidFill>
                  <a:schemeClr val="tx1"/>
                </a:solidFill>
                <a:latin typeface="Arial" charset="0"/>
                <a:ea typeface="Arial" charset="0"/>
                <a:cs typeface="Arial" charset="0"/>
              </a:rPr>
              <a:t>)</a:t>
            </a:r>
            <a:endParaRPr lang="en-US" sz="1200" dirty="0">
              <a:solidFill>
                <a:schemeClr val="tx1"/>
              </a:solidFill>
              <a:latin typeface="Arial" charset="0"/>
              <a:ea typeface="Arial" charset="0"/>
              <a:cs typeface="Arial" charset="0"/>
            </a:endParaRPr>
          </a:p>
        </p:txBody>
      </p:sp>
      <p:sp>
        <p:nvSpPr>
          <p:cNvPr id="83" name="Rectangle 82"/>
          <p:cNvSpPr/>
          <p:nvPr/>
        </p:nvSpPr>
        <p:spPr>
          <a:xfrm>
            <a:off x="1007966" y="4792787"/>
            <a:ext cx="333547" cy="231140"/>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Arial" charset="0"/>
              <a:ea typeface="Arial" charset="0"/>
              <a:cs typeface="Arial" charset="0"/>
            </a:endParaRPr>
          </a:p>
        </p:txBody>
      </p:sp>
      <p:sp>
        <p:nvSpPr>
          <p:cNvPr id="84" name="Rectangle 83"/>
          <p:cNvSpPr/>
          <p:nvPr/>
        </p:nvSpPr>
        <p:spPr>
          <a:xfrm rot="1627587">
            <a:off x="1089702" y="5594627"/>
            <a:ext cx="333547" cy="16272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Arial" charset="0"/>
              <a:ea typeface="Arial" charset="0"/>
              <a:cs typeface="Arial" charset="0"/>
            </a:endParaRPr>
          </a:p>
        </p:txBody>
      </p:sp>
      <p:sp>
        <p:nvSpPr>
          <p:cNvPr id="29" name="Rounded Rectangle 28"/>
          <p:cNvSpPr/>
          <p:nvPr/>
        </p:nvSpPr>
        <p:spPr>
          <a:xfrm>
            <a:off x="969597" y="3060007"/>
            <a:ext cx="7100237" cy="1340462"/>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i="1" dirty="0" smtClean="0">
                <a:solidFill>
                  <a:schemeClr val="tx1"/>
                </a:solidFill>
              </a:rPr>
              <a:t>Middle ground– minimizing instruction while maximizing </a:t>
            </a:r>
            <a:r>
              <a:rPr lang="en-US" b="1" i="1" dirty="0" smtClean="0">
                <a:solidFill>
                  <a:schemeClr val="tx1"/>
                </a:solidFill>
              </a:rPr>
              <a:t>complexity?</a:t>
            </a:r>
            <a:endParaRPr lang="en-US" b="1" i="1" dirty="0">
              <a:solidFill>
                <a:schemeClr val="tx1"/>
              </a:solidFill>
            </a:endParaRPr>
          </a:p>
        </p:txBody>
      </p:sp>
      <p:sp>
        <p:nvSpPr>
          <p:cNvPr id="32" name="Rectangle 31"/>
          <p:cNvSpPr/>
          <p:nvPr/>
        </p:nvSpPr>
        <p:spPr>
          <a:xfrm>
            <a:off x="-1" y="6133256"/>
            <a:ext cx="8214295" cy="7247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000" dirty="0">
                <a:solidFill>
                  <a:schemeClr val="bg1"/>
                </a:solidFill>
              </a:rPr>
              <a:t>Source: (a) </a:t>
            </a:r>
            <a:r>
              <a:rPr lang="en-US" sz="1000" dirty="0" err="1">
                <a:solidFill>
                  <a:schemeClr val="bg1"/>
                </a:solidFill>
              </a:rPr>
              <a:t>Damasceno</a:t>
            </a:r>
            <a:r>
              <a:rPr lang="en-US" sz="1000" dirty="0">
                <a:solidFill>
                  <a:schemeClr val="bg1"/>
                </a:solidFill>
              </a:rPr>
              <a:t> et al, Science 2012; (b) Zhang et al, </a:t>
            </a:r>
            <a:r>
              <a:rPr lang="en-US" sz="1000" dirty="0" err="1">
                <a:solidFill>
                  <a:schemeClr val="bg1"/>
                </a:solidFill>
              </a:rPr>
              <a:t>NanoLetters</a:t>
            </a:r>
            <a:r>
              <a:rPr lang="en-US" sz="1000" dirty="0">
                <a:solidFill>
                  <a:schemeClr val="bg1"/>
                </a:solidFill>
              </a:rPr>
              <a:t> 2004; (c) Park  et al, Nature 2008; d) Millan et al, 2014 ACS Nano; </a:t>
            </a:r>
            <a:r>
              <a:rPr lang="en-US" sz="1000" dirty="0" smtClean="0">
                <a:solidFill>
                  <a:schemeClr val="bg1"/>
                </a:solidFill>
              </a:rPr>
              <a:t>(e) </a:t>
            </a:r>
            <a:r>
              <a:rPr lang="en-US" sz="1000" dirty="0" err="1" smtClean="0">
                <a:solidFill>
                  <a:schemeClr val="bg1"/>
                </a:solidFill>
              </a:rPr>
              <a:t>Ke</a:t>
            </a:r>
            <a:r>
              <a:rPr lang="en-US" sz="1000" dirty="0" smtClean="0">
                <a:solidFill>
                  <a:schemeClr val="bg1"/>
                </a:solidFill>
              </a:rPr>
              <a:t> et al, Science 2014;  (f) </a:t>
            </a:r>
            <a:r>
              <a:rPr lang="en-US" sz="1000" dirty="0" err="1" smtClean="0">
                <a:solidFill>
                  <a:schemeClr val="bg1"/>
                </a:solidFill>
              </a:rPr>
              <a:t>Rothemund</a:t>
            </a:r>
            <a:r>
              <a:rPr lang="en-US" sz="1000" dirty="0" smtClean="0">
                <a:solidFill>
                  <a:schemeClr val="bg1"/>
                </a:solidFill>
              </a:rPr>
              <a:t> et al, Nature  2006; (h) Huntley et al, PNAS 2016; ( (g) Huang et al, Nature 2016</a:t>
            </a:r>
            <a:endParaRPr lang="en-US" sz="1000" dirty="0">
              <a:solidFill>
                <a:schemeClr val="bg1"/>
              </a:solidFill>
            </a:endParaRPr>
          </a:p>
          <a:p>
            <a:endParaRPr lang="en-US" sz="1000" dirty="0">
              <a:solidFill>
                <a:schemeClr val="bg1"/>
              </a:solidFill>
            </a:endParaRPr>
          </a:p>
          <a:p>
            <a:endParaRPr lang="en-US" sz="1000" dirty="0">
              <a:solidFill>
                <a:schemeClr val="bg1"/>
              </a:solidFill>
            </a:endParaRPr>
          </a:p>
        </p:txBody>
      </p:sp>
      <p:sp>
        <p:nvSpPr>
          <p:cNvPr id="33" name="Slide Number Placeholder 6"/>
          <p:cNvSpPr>
            <a:spLocks noGrp="1"/>
          </p:cNvSpPr>
          <p:nvPr>
            <p:ph type="sldNum" sz="quarter" idx="4"/>
          </p:nvPr>
        </p:nvSpPr>
        <p:spPr>
          <a:xfrm>
            <a:off x="8686800" y="5725889"/>
            <a:ext cx="457200" cy="365125"/>
          </a:xfrm>
        </p:spPr>
        <p:txBody>
          <a:bodyPr/>
          <a:lstStyle/>
          <a:p>
            <a:r>
              <a:rPr lang="en-US" dirty="0" smtClean="0"/>
              <a:t>1</a:t>
            </a:r>
            <a:endParaRPr lang="en-US" dirty="0"/>
          </a:p>
        </p:txBody>
      </p:sp>
    </p:spTree>
    <p:extLst>
      <p:ext uri="{BB962C8B-B14F-4D97-AF65-F5344CB8AC3E}">
        <p14:creationId xmlns:p14="http://schemas.microsoft.com/office/powerpoint/2010/main" val="110244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2" grpId="0" animBg="1"/>
      <p:bldP spid="64" grpId="0"/>
      <p:bldP spid="70" grpId="0"/>
      <p:bldP spid="71" grpId="0"/>
      <p:bldP spid="72" grpId="0"/>
      <p:bldP spid="76" grpId="0"/>
      <p:bldP spid="78" grpId="0"/>
      <p:bldP spid="80" grpId="0"/>
      <p:bldP spid="82" grpId="0"/>
      <p:bldP spid="83" grpId="0" animBg="1"/>
      <p:bldP spid="84"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Phase separation</a:t>
            </a:r>
            <a:r>
              <a:rPr lang="en-US" dirty="0" smtClean="0"/>
              <a:t>: </a:t>
            </a:r>
            <a:r>
              <a:rPr lang="en-US" dirty="0" smtClean="0"/>
              <a:t>Observe change in critical density, though not linearly with shape</a:t>
            </a:r>
            <a:endParaRPr lang="en-US" dirty="0"/>
          </a:p>
        </p:txBody>
      </p:sp>
      <p:pic>
        <p:nvPicPr>
          <p:cNvPr id="5" name="Picture 4"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75" y="1775154"/>
            <a:ext cx="4078753" cy="3138199"/>
          </a:xfrm>
          <a:prstGeom prst="rect">
            <a:avLst/>
          </a:prstGeom>
        </p:spPr>
      </p:pic>
      <p:pic>
        <p:nvPicPr>
          <p:cNvPr id="6" name="Picture 5"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8047" y="1775154"/>
            <a:ext cx="4078753" cy="3138199"/>
          </a:xfrm>
          <a:prstGeom prst="rect">
            <a:avLst/>
          </a:prstGeom>
        </p:spPr>
      </p:pic>
      <p:sp>
        <p:nvSpPr>
          <p:cNvPr id="7" name="Rectangle 6"/>
          <p:cNvSpPr/>
          <p:nvPr/>
        </p:nvSpPr>
        <p:spPr>
          <a:xfrm>
            <a:off x="-1" y="6133256"/>
            <a:ext cx="8214295" cy="7247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000" dirty="0" smtClean="0">
                <a:solidFill>
                  <a:schemeClr val="bg1"/>
                </a:solidFill>
              </a:rPr>
              <a:t>Notes: Phase separation determined by looking at local density histograms (looking for two density peaks) over 10 replicates– different from other studies, which have used “fraction of system in largest cluster”</a:t>
            </a:r>
            <a:endParaRPr lang="en-US" sz="1000" dirty="0">
              <a:solidFill>
                <a:schemeClr val="bg1"/>
              </a:solidFill>
            </a:endParaRPr>
          </a:p>
        </p:txBody>
      </p:sp>
      <p:sp>
        <p:nvSpPr>
          <p:cNvPr id="11" name="Rectangle 10"/>
          <p:cNvSpPr/>
          <p:nvPr/>
        </p:nvSpPr>
        <p:spPr>
          <a:xfrm>
            <a:off x="-4873772" y="3583955"/>
            <a:ext cx="4662594" cy="47240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Need to be able to explain why we see something different in our squares</a:t>
            </a:r>
            <a:endParaRPr lang="en-US" dirty="0">
              <a:solidFill>
                <a:schemeClr val="tx1"/>
              </a:solidFill>
            </a:endParaRPr>
          </a:p>
        </p:txBody>
      </p:sp>
      <p:sp>
        <p:nvSpPr>
          <p:cNvPr id="15" name="Rectangle 14"/>
          <p:cNvSpPr/>
          <p:nvPr/>
        </p:nvSpPr>
        <p:spPr>
          <a:xfrm>
            <a:off x="1407810" y="5035140"/>
            <a:ext cx="257301" cy="472406"/>
          </a:xfrm>
          <a:prstGeom prst="rect">
            <a:avLst/>
          </a:prstGeom>
          <a:solidFill>
            <a:srgbClr val="EFF220"/>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endParaRPr>
          </a:p>
        </p:txBody>
      </p:sp>
      <p:sp>
        <p:nvSpPr>
          <p:cNvPr id="16" name="Rectangle 15"/>
          <p:cNvSpPr/>
          <p:nvPr/>
        </p:nvSpPr>
        <p:spPr>
          <a:xfrm>
            <a:off x="5625595" y="5035140"/>
            <a:ext cx="265606" cy="472406"/>
          </a:xfrm>
          <a:prstGeom prst="rect">
            <a:avLst/>
          </a:prstGeom>
          <a:solidFill>
            <a:srgbClr val="EFF220"/>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endParaRPr>
          </a:p>
        </p:txBody>
      </p:sp>
      <p:sp>
        <p:nvSpPr>
          <p:cNvPr id="17" name="Rectangle 16"/>
          <p:cNvSpPr/>
          <p:nvPr/>
        </p:nvSpPr>
        <p:spPr>
          <a:xfrm>
            <a:off x="1819957" y="5035140"/>
            <a:ext cx="698875" cy="472406"/>
          </a:xfrm>
          <a:prstGeom prst="rect">
            <a:avLst/>
          </a:prstGeom>
          <a:solidFill>
            <a:srgbClr val="FCB22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endParaRPr>
          </a:p>
        </p:txBody>
      </p:sp>
      <p:sp>
        <p:nvSpPr>
          <p:cNvPr id="18" name="Rectangle 17"/>
          <p:cNvSpPr/>
          <p:nvPr/>
        </p:nvSpPr>
        <p:spPr>
          <a:xfrm>
            <a:off x="2659398" y="5035140"/>
            <a:ext cx="1284658" cy="472406"/>
          </a:xfrm>
          <a:prstGeom prst="rect">
            <a:avLst/>
          </a:prstGeom>
          <a:solidFill>
            <a:srgbClr val="E6624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endParaRPr>
          </a:p>
        </p:txBody>
      </p:sp>
      <p:sp>
        <p:nvSpPr>
          <p:cNvPr id="19" name="Rectangle 18"/>
          <p:cNvSpPr/>
          <p:nvPr/>
        </p:nvSpPr>
        <p:spPr>
          <a:xfrm>
            <a:off x="6024728" y="5029384"/>
            <a:ext cx="840328" cy="472406"/>
          </a:xfrm>
          <a:prstGeom prst="rect">
            <a:avLst/>
          </a:prstGeom>
          <a:solidFill>
            <a:srgbClr val="FCB22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endParaRPr>
          </a:p>
        </p:txBody>
      </p:sp>
      <p:sp>
        <p:nvSpPr>
          <p:cNvPr id="20" name="Rectangle 19"/>
          <p:cNvSpPr/>
          <p:nvPr/>
        </p:nvSpPr>
        <p:spPr>
          <a:xfrm>
            <a:off x="7047613" y="5030756"/>
            <a:ext cx="1114228" cy="472406"/>
          </a:xfrm>
          <a:prstGeom prst="rect">
            <a:avLst/>
          </a:prstGeom>
          <a:solidFill>
            <a:srgbClr val="E66242"/>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endParaRPr>
          </a:p>
        </p:txBody>
      </p:sp>
      <p:sp>
        <p:nvSpPr>
          <p:cNvPr id="9" name="Rectangle 8"/>
          <p:cNvSpPr/>
          <p:nvPr/>
        </p:nvSpPr>
        <p:spPr>
          <a:xfrm>
            <a:off x="1407810" y="5035140"/>
            <a:ext cx="2536246" cy="472406"/>
          </a:xfrm>
          <a:prstGeom prst="rect">
            <a:avLst/>
          </a:prstGeom>
          <a:noFill/>
          <a:ln w="381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6 &gt; 5/7 &gt; 8 &gt; 4 &gt; disks &gt; 3</a:t>
            </a:r>
            <a:endParaRPr lang="en-US" dirty="0">
              <a:solidFill>
                <a:schemeClr val="tx1"/>
              </a:solidFill>
            </a:endParaRPr>
          </a:p>
        </p:txBody>
      </p:sp>
      <p:sp>
        <p:nvSpPr>
          <p:cNvPr id="10" name="Rectangle 9"/>
          <p:cNvSpPr/>
          <p:nvPr/>
        </p:nvSpPr>
        <p:spPr>
          <a:xfrm>
            <a:off x="5625595" y="5024855"/>
            <a:ext cx="2536246" cy="472406"/>
          </a:xfrm>
          <a:prstGeom prst="rect">
            <a:avLst/>
          </a:prstGeom>
          <a:noFill/>
          <a:ln w="381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6 &gt; 5 &gt; 7 &gt; 8 &gt; 4 &gt; 3/disks</a:t>
            </a:r>
            <a:endParaRPr lang="en-US" dirty="0">
              <a:solidFill>
                <a:schemeClr val="tx1"/>
              </a:solidFill>
            </a:endParaRPr>
          </a:p>
        </p:txBody>
      </p:sp>
      <p:grpSp>
        <p:nvGrpSpPr>
          <p:cNvPr id="31" name="Group 30"/>
          <p:cNvGrpSpPr/>
          <p:nvPr/>
        </p:nvGrpSpPr>
        <p:grpSpPr>
          <a:xfrm>
            <a:off x="-16280" y="43628"/>
            <a:ext cx="4078002" cy="281851"/>
            <a:chOff x="-16280" y="43628"/>
            <a:chExt cx="4078002" cy="281851"/>
          </a:xfrm>
        </p:grpSpPr>
        <p:sp>
          <p:nvSpPr>
            <p:cNvPr id="32" name="Pentagon 31"/>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33" name="Chevron 32"/>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34" name="Chevron 33"/>
            <p:cNvSpPr/>
            <p:nvPr/>
          </p:nvSpPr>
          <p:spPr>
            <a:xfrm>
              <a:off x="1972946" y="5115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35" name="Chevron 34"/>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36" name="Group 35"/>
          <p:cNvGrpSpPr/>
          <p:nvPr/>
        </p:nvGrpSpPr>
        <p:grpSpPr>
          <a:xfrm>
            <a:off x="-16280" y="43628"/>
            <a:ext cx="4078002" cy="274320"/>
            <a:chOff x="-16280" y="43628"/>
            <a:chExt cx="4078002" cy="274320"/>
          </a:xfrm>
        </p:grpSpPr>
        <p:sp>
          <p:nvSpPr>
            <p:cNvPr id="37" name="Pentagon 36"/>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8" name="Chevron 37"/>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39" name="Chevron 38"/>
            <p:cNvSpPr/>
            <p:nvPr/>
          </p:nvSpPr>
          <p:spPr>
            <a:xfrm>
              <a:off x="1970868"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40" name="Chevron 39"/>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41" name="Slide Number Placeholder 6"/>
          <p:cNvSpPr>
            <a:spLocks noGrp="1"/>
          </p:cNvSpPr>
          <p:nvPr>
            <p:ph type="sldNum" sz="quarter" idx="4"/>
          </p:nvPr>
        </p:nvSpPr>
        <p:spPr>
          <a:xfrm>
            <a:off x="8686800" y="5725889"/>
            <a:ext cx="457200" cy="365125"/>
          </a:xfrm>
        </p:spPr>
        <p:txBody>
          <a:bodyPr/>
          <a:lstStyle/>
          <a:p>
            <a:r>
              <a:rPr lang="en-US" dirty="0" smtClean="0"/>
              <a:t>28</a:t>
            </a:r>
            <a:endParaRPr lang="en-US" dirty="0"/>
          </a:p>
        </p:txBody>
      </p:sp>
    </p:spTree>
    <p:extLst>
      <p:ext uri="{BB962C8B-B14F-4D97-AF65-F5344CB8AC3E}">
        <p14:creationId xmlns:p14="http://schemas.microsoft.com/office/powerpoint/2010/main" val="74974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Nucleation</a:t>
            </a:r>
            <a:r>
              <a:rPr lang="en-US" dirty="0" smtClean="0"/>
              <a:t>: Large clusters of shapes form through combinations from smaller clusters</a:t>
            </a:r>
            <a:endParaRPr lang="en-US" dirty="0"/>
          </a:p>
        </p:txBody>
      </p:sp>
      <p:pic>
        <p:nvPicPr>
          <p:cNvPr id="4" name="Picture 3" descr="Screen Shot 2018-01-29 at 6.03.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840" y="1870676"/>
            <a:ext cx="5103059" cy="4202520"/>
          </a:xfrm>
          <a:prstGeom prst="rect">
            <a:avLst/>
          </a:prstGeom>
        </p:spPr>
      </p:pic>
      <p:pic>
        <p:nvPicPr>
          <p:cNvPr id="207" name="Picture 206"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471" y="5106161"/>
            <a:ext cx="2346258" cy="453037"/>
          </a:xfrm>
          <a:prstGeom prst="rect">
            <a:avLst/>
          </a:prstGeom>
        </p:spPr>
      </p:pic>
      <p:sp>
        <p:nvSpPr>
          <p:cNvPr id="3" name="Rectangular Callout 2"/>
          <p:cNvSpPr/>
          <p:nvPr/>
        </p:nvSpPr>
        <p:spPr>
          <a:xfrm>
            <a:off x="6756400" y="1850356"/>
            <a:ext cx="1930400" cy="914400"/>
          </a:xfrm>
          <a:prstGeom prst="wedgeRectCallout">
            <a:avLst>
              <a:gd name="adj1" fmla="val -64517"/>
              <a:gd name="adj2" fmla="val -65335"/>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We don’t see any qualitative difference in nucleation with force offset</a:t>
            </a:r>
            <a:endParaRPr lang="en-US" sz="1400" dirty="0">
              <a:solidFill>
                <a:schemeClr val="tx1"/>
              </a:solidFill>
            </a:endParaRPr>
          </a:p>
        </p:txBody>
      </p:sp>
      <p:sp>
        <p:nvSpPr>
          <p:cNvPr id="7" name="Rectangle 6"/>
          <p:cNvSpPr/>
          <p:nvPr/>
        </p:nvSpPr>
        <p:spPr>
          <a:xfrm>
            <a:off x="1575627" y="1523493"/>
            <a:ext cx="2275013"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Edge-forward</a:t>
            </a:r>
            <a:endParaRPr lang="en-US" dirty="0">
              <a:solidFill>
                <a:schemeClr val="bg1"/>
              </a:solidFill>
            </a:endParaRPr>
          </a:p>
        </p:txBody>
      </p:sp>
      <p:sp>
        <p:nvSpPr>
          <p:cNvPr id="8" name="Rectangle 7"/>
          <p:cNvSpPr/>
          <p:nvPr/>
        </p:nvSpPr>
        <p:spPr>
          <a:xfrm>
            <a:off x="4064000" y="1523493"/>
            <a:ext cx="2275013"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Vertex-forward</a:t>
            </a:r>
            <a:endParaRPr lang="en-US" dirty="0">
              <a:solidFill>
                <a:schemeClr val="bg1"/>
              </a:solidFill>
            </a:endParaRPr>
          </a:p>
        </p:txBody>
      </p:sp>
      <p:grpSp>
        <p:nvGrpSpPr>
          <p:cNvPr id="24" name="Group 23"/>
          <p:cNvGrpSpPr/>
          <p:nvPr/>
        </p:nvGrpSpPr>
        <p:grpSpPr>
          <a:xfrm>
            <a:off x="-16280" y="43628"/>
            <a:ext cx="4078002" cy="281851"/>
            <a:chOff x="-16280" y="43628"/>
            <a:chExt cx="4078002" cy="281851"/>
          </a:xfrm>
        </p:grpSpPr>
        <p:sp>
          <p:nvSpPr>
            <p:cNvPr id="25" name="Pentagon 24"/>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26" name="Chevron 25"/>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27" name="Chevron 26"/>
            <p:cNvSpPr/>
            <p:nvPr/>
          </p:nvSpPr>
          <p:spPr>
            <a:xfrm>
              <a:off x="1972946" y="5115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28" name="Chevron 27"/>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29" name="Group 28"/>
          <p:cNvGrpSpPr/>
          <p:nvPr/>
        </p:nvGrpSpPr>
        <p:grpSpPr>
          <a:xfrm>
            <a:off x="-16280" y="43628"/>
            <a:ext cx="4078002" cy="274320"/>
            <a:chOff x="-16280" y="43628"/>
            <a:chExt cx="4078002" cy="274320"/>
          </a:xfrm>
        </p:grpSpPr>
        <p:sp>
          <p:nvSpPr>
            <p:cNvPr id="30" name="Pentagon 29"/>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1" name="Chevron 30"/>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32" name="Chevron 31"/>
            <p:cNvSpPr/>
            <p:nvPr/>
          </p:nvSpPr>
          <p:spPr>
            <a:xfrm>
              <a:off x="1970868"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33" name="Chevron 32"/>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4" name="Slide Number Placeholder 6"/>
          <p:cNvSpPr>
            <a:spLocks noGrp="1"/>
          </p:cNvSpPr>
          <p:nvPr>
            <p:ph type="sldNum" sz="quarter" idx="4"/>
          </p:nvPr>
        </p:nvSpPr>
        <p:spPr>
          <a:xfrm>
            <a:off x="8686800" y="5725889"/>
            <a:ext cx="457200" cy="365125"/>
          </a:xfrm>
        </p:spPr>
        <p:txBody>
          <a:bodyPr/>
          <a:lstStyle/>
          <a:p>
            <a:r>
              <a:rPr lang="en-US" dirty="0" smtClean="0"/>
              <a:t>29</a:t>
            </a:r>
            <a:endParaRPr lang="en-US" dirty="0"/>
          </a:p>
        </p:txBody>
      </p:sp>
      <p:sp>
        <p:nvSpPr>
          <p:cNvPr id="23" name="Rectangle 22"/>
          <p:cNvSpPr/>
          <p:nvPr/>
        </p:nvSpPr>
        <p:spPr>
          <a:xfrm>
            <a:off x="2466455" y="6012236"/>
            <a:ext cx="4211091" cy="78912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smtClean="0">
                <a:solidFill>
                  <a:schemeClr val="tx1"/>
                </a:solidFill>
              </a:rPr>
              <a:t>Videos and displacement field images available in back-up material, if there’s interest</a:t>
            </a:r>
            <a:endParaRPr lang="en-US" sz="1600" b="1" dirty="0">
              <a:solidFill>
                <a:schemeClr val="tx1"/>
              </a:solidFill>
            </a:endParaRPr>
          </a:p>
        </p:txBody>
      </p:sp>
    </p:spTree>
    <p:extLst>
      <p:ext uri="{BB962C8B-B14F-4D97-AF65-F5344CB8AC3E}">
        <p14:creationId xmlns:p14="http://schemas.microsoft.com/office/powerpoint/2010/main" val="46119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active matter theories don’t work well to explain the behavior we see here</a:t>
            </a:r>
            <a:endParaRPr lang="en-US" dirty="0"/>
          </a:p>
        </p:txBody>
      </p:sp>
      <p:sp>
        <p:nvSpPr>
          <p:cNvPr id="16" name="Rectangle 15"/>
          <p:cNvSpPr/>
          <p:nvPr/>
        </p:nvSpPr>
        <p:spPr>
          <a:xfrm>
            <a:off x="-1" y="6133256"/>
            <a:ext cx="8214295" cy="7247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000" dirty="0" smtClean="0">
                <a:solidFill>
                  <a:schemeClr val="bg1"/>
                </a:solidFill>
              </a:rPr>
              <a:t>Source: </a:t>
            </a:r>
            <a:r>
              <a:rPr lang="en-US" sz="1000" dirty="0" err="1" smtClean="0">
                <a:solidFill>
                  <a:schemeClr val="bg1"/>
                </a:solidFill>
              </a:rPr>
              <a:t>Redner</a:t>
            </a:r>
            <a:r>
              <a:rPr lang="en-US" sz="1000" dirty="0" smtClean="0">
                <a:solidFill>
                  <a:schemeClr val="bg1"/>
                </a:solidFill>
              </a:rPr>
              <a:t> et al, PRL 2016; </a:t>
            </a:r>
            <a:r>
              <a:rPr lang="en-US" sz="1000" dirty="0" err="1" smtClean="0">
                <a:solidFill>
                  <a:schemeClr val="bg1"/>
                </a:solidFill>
              </a:rPr>
              <a:t>Bruss</a:t>
            </a:r>
            <a:r>
              <a:rPr lang="en-US" sz="1000" dirty="0" smtClean="0">
                <a:solidFill>
                  <a:schemeClr val="bg1"/>
                </a:solidFill>
              </a:rPr>
              <a:t> and </a:t>
            </a:r>
            <a:r>
              <a:rPr lang="en-US" sz="1000" dirty="0" err="1" smtClean="0">
                <a:solidFill>
                  <a:schemeClr val="bg1"/>
                </a:solidFill>
              </a:rPr>
              <a:t>Glotzer</a:t>
            </a:r>
            <a:r>
              <a:rPr lang="en-US" sz="1000" dirty="0" smtClean="0">
                <a:solidFill>
                  <a:schemeClr val="bg1"/>
                </a:solidFill>
              </a:rPr>
              <a:t>, </a:t>
            </a:r>
            <a:r>
              <a:rPr lang="en-US" sz="1000" dirty="0" err="1" smtClean="0">
                <a:solidFill>
                  <a:schemeClr val="bg1"/>
                </a:solidFill>
              </a:rPr>
              <a:t>arxiv</a:t>
            </a:r>
            <a:r>
              <a:rPr lang="en-US" sz="1000" dirty="0" smtClean="0">
                <a:solidFill>
                  <a:schemeClr val="bg1"/>
                </a:solidFill>
              </a:rPr>
              <a:t> 2017; “Elementary Reactions” from </a:t>
            </a:r>
            <a:r>
              <a:rPr lang="en-US" sz="1000" i="1" dirty="0" smtClean="0">
                <a:solidFill>
                  <a:schemeClr val="bg1"/>
                </a:solidFill>
              </a:rPr>
              <a:t>An Introduction to Chemical Kinetics</a:t>
            </a:r>
            <a:r>
              <a:rPr lang="en-US" sz="1000" dirty="0" smtClean="0">
                <a:solidFill>
                  <a:schemeClr val="bg1"/>
                </a:solidFill>
              </a:rPr>
              <a:t>, </a:t>
            </a:r>
            <a:r>
              <a:rPr lang="en-US" sz="1000" dirty="0" err="1" smtClean="0">
                <a:solidFill>
                  <a:schemeClr val="bg1"/>
                </a:solidFill>
              </a:rPr>
              <a:t>isbn</a:t>
            </a:r>
            <a:r>
              <a:rPr lang="en-US" sz="1000" dirty="0" smtClean="0">
                <a:solidFill>
                  <a:schemeClr val="bg1"/>
                </a:solidFill>
              </a:rPr>
              <a:t> </a:t>
            </a:r>
            <a:r>
              <a:rPr lang="fi-FI" sz="1000" dirty="0">
                <a:solidFill>
                  <a:schemeClr val="bg1"/>
                </a:solidFill>
              </a:rPr>
              <a:t>978-1-6817-4664-7</a:t>
            </a:r>
            <a:endParaRPr lang="en-US" sz="1000" dirty="0">
              <a:solidFill>
                <a:schemeClr val="bg1"/>
              </a:solidFill>
            </a:endParaRPr>
          </a:p>
        </p:txBody>
      </p:sp>
      <p:sp>
        <p:nvSpPr>
          <p:cNvPr id="4" name="Rectangle 3"/>
          <p:cNvSpPr/>
          <p:nvPr/>
        </p:nvSpPr>
        <p:spPr>
          <a:xfrm>
            <a:off x="3634452" y="1655720"/>
            <a:ext cx="4817410"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Schematic</a:t>
            </a:r>
            <a:endParaRPr lang="en-US" dirty="0">
              <a:solidFill>
                <a:schemeClr val="bg1"/>
              </a:solidFill>
            </a:endParaRPr>
          </a:p>
        </p:txBody>
      </p:sp>
      <p:sp>
        <p:nvSpPr>
          <p:cNvPr id="5" name="Rectangle 4"/>
          <p:cNvSpPr/>
          <p:nvPr/>
        </p:nvSpPr>
        <p:spPr>
          <a:xfrm>
            <a:off x="457200" y="1655720"/>
            <a:ext cx="2910569"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Theory</a:t>
            </a:r>
            <a:endParaRPr lang="en-US" dirty="0">
              <a:solidFill>
                <a:schemeClr val="bg1"/>
              </a:solidFill>
            </a:endParaRPr>
          </a:p>
        </p:txBody>
      </p:sp>
      <p:sp>
        <p:nvSpPr>
          <p:cNvPr id="11" name="Rectangle 10"/>
          <p:cNvSpPr/>
          <p:nvPr/>
        </p:nvSpPr>
        <p:spPr>
          <a:xfrm>
            <a:off x="457200" y="3187487"/>
            <a:ext cx="2910569" cy="150420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Motility-induced phase separation (MIPS</a:t>
            </a:r>
            <a:r>
              <a:rPr lang="en-US" b="1" dirty="0" smtClean="0">
                <a:solidFill>
                  <a:schemeClr val="tx1"/>
                </a:solidFill>
              </a:rPr>
              <a:t>)</a:t>
            </a:r>
          </a:p>
          <a:p>
            <a:pPr algn="ctr"/>
            <a:r>
              <a:rPr lang="en-US" sz="1400" i="1" dirty="0" err="1" smtClean="0">
                <a:solidFill>
                  <a:schemeClr val="tx1"/>
                </a:solidFill>
              </a:rPr>
              <a:t>Tailleur</a:t>
            </a:r>
            <a:r>
              <a:rPr lang="en-US" sz="1400" i="1" dirty="0" smtClean="0">
                <a:solidFill>
                  <a:schemeClr val="tx1"/>
                </a:solidFill>
              </a:rPr>
              <a:t> </a:t>
            </a:r>
            <a:r>
              <a:rPr lang="en-US" sz="1400" i="1" dirty="0" smtClean="0">
                <a:solidFill>
                  <a:schemeClr val="tx1"/>
                </a:solidFill>
              </a:rPr>
              <a:t>and Cates, PRL </a:t>
            </a:r>
            <a:r>
              <a:rPr lang="en-US" sz="1400" i="1" dirty="0" smtClean="0">
                <a:solidFill>
                  <a:schemeClr val="tx1"/>
                </a:solidFill>
              </a:rPr>
              <a:t>2008</a:t>
            </a:r>
            <a:endParaRPr lang="en-US" sz="1400" i="1" dirty="0">
              <a:solidFill>
                <a:schemeClr val="tx1"/>
              </a:solidFill>
            </a:endParaRPr>
          </a:p>
        </p:txBody>
      </p:sp>
      <p:sp>
        <p:nvSpPr>
          <p:cNvPr id="12" name="Rectangle 11"/>
          <p:cNvSpPr/>
          <p:nvPr/>
        </p:nvSpPr>
        <p:spPr>
          <a:xfrm>
            <a:off x="3619793" y="3187487"/>
            <a:ext cx="4832070" cy="15042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solidFill>
                  <a:schemeClr val="tx1"/>
                </a:solidFill>
              </a:rPr>
              <a:t>Theory:</a:t>
            </a:r>
          </a:p>
          <a:p>
            <a:pPr marL="285750" indent="-285750">
              <a:buFont typeface="Arial"/>
              <a:buChar char="•"/>
            </a:pPr>
            <a:r>
              <a:rPr lang="en-US" dirty="0" smtClean="0">
                <a:solidFill>
                  <a:schemeClr val="tx1"/>
                </a:solidFill>
              </a:rPr>
              <a:t>As particles collide, their velocity slows down</a:t>
            </a:r>
          </a:p>
          <a:p>
            <a:pPr marL="285750" indent="-285750">
              <a:buFont typeface="Arial"/>
              <a:buChar char="•"/>
            </a:pPr>
            <a:r>
              <a:rPr lang="en-US" dirty="0" smtClean="0">
                <a:solidFill>
                  <a:schemeClr val="tx1"/>
                </a:solidFill>
              </a:rPr>
              <a:t>Areas of high density are thus slower</a:t>
            </a:r>
          </a:p>
          <a:p>
            <a:pPr marL="285750" indent="-285750">
              <a:buFont typeface="Arial"/>
              <a:buChar char="•"/>
            </a:pPr>
            <a:r>
              <a:rPr lang="en-US" dirty="0" smtClean="0">
                <a:solidFill>
                  <a:schemeClr val="tx1"/>
                </a:solidFill>
              </a:rPr>
              <a:t>This density-induced slowing leads to piling up of slow particles and phase separation</a:t>
            </a:r>
          </a:p>
        </p:txBody>
      </p:sp>
      <p:sp>
        <p:nvSpPr>
          <p:cNvPr id="7" name="Rectangle 6"/>
          <p:cNvSpPr/>
          <p:nvPr/>
        </p:nvSpPr>
        <p:spPr>
          <a:xfrm>
            <a:off x="457200" y="4829022"/>
            <a:ext cx="2910569" cy="107332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Collision theory</a:t>
            </a:r>
          </a:p>
          <a:p>
            <a:pPr algn="ctr"/>
            <a:r>
              <a:rPr lang="en-US" sz="1400" i="1" dirty="0" err="1" smtClean="0">
                <a:solidFill>
                  <a:schemeClr val="tx1"/>
                </a:solidFill>
              </a:rPr>
              <a:t>Bruss</a:t>
            </a:r>
            <a:r>
              <a:rPr lang="en-US" sz="1400" i="1" dirty="0" smtClean="0">
                <a:solidFill>
                  <a:schemeClr val="tx1"/>
                </a:solidFill>
              </a:rPr>
              <a:t> </a:t>
            </a:r>
            <a:r>
              <a:rPr lang="en-US" sz="1400" i="1" dirty="0" smtClean="0">
                <a:solidFill>
                  <a:schemeClr val="tx1"/>
                </a:solidFill>
              </a:rPr>
              <a:t>and </a:t>
            </a:r>
            <a:r>
              <a:rPr lang="en-US" sz="1400" i="1" dirty="0" smtClean="0">
                <a:solidFill>
                  <a:schemeClr val="tx1"/>
                </a:solidFill>
              </a:rPr>
              <a:t>Glotzer, </a:t>
            </a:r>
            <a:r>
              <a:rPr lang="en-US" sz="1400" i="1" dirty="0" err="1" smtClean="0">
                <a:solidFill>
                  <a:schemeClr val="tx1"/>
                </a:solidFill>
              </a:rPr>
              <a:t>arxiv</a:t>
            </a:r>
            <a:r>
              <a:rPr lang="en-US" sz="1400" i="1" dirty="0" smtClean="0">
                <a:solidFill>
                  <a:schemeClr val="tx1"/>
                </a:solidFill>
              </a:rPr>
              <a:t> </a:t>
            </a:r>
            <a:r>
              <a:rPr lang="en-US" sz="1400" i="1" dirty="0" smtClean="0">
                <a:solidFill>
                  <a:schemeClr val="tx1"/>
                </a:solidFill>
              </a:rPr>
              <a:t>2017</a:t>
            </a:r>
            <a:endParaRPr lang="en-US" sz="1400" i="1" dirty="0">
              <a:solidFill>
                <a:schemeClr val="tx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095" y="4829022"/>
            <a:ext cx="1409528" cy="1042416"/>
          </a:xfrm>
          <a:prstGeom prst="rect">
            <a:avLst/>
          </a:prstGeom>
        </p:spPr>
      </p:pic>
      <p:pic>
        <p:nvPicPr>
          <p:cNvPr id="15" name="Picture 14" descr="bk978-1-6817-4664-7ch1f3_onlin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837" y="4859928"/>
            <a:ext cx="2602992" cy="1042416"/>
          </a:xfrm>
          <a:prstGeom prst="rect">
            <a:avLst/>
          </a:prstGeom>
        </p:spPr>
      </p:pic>
      <p:sp>
        <p:nvSpPr>
          <p:cNvPr id="10" name="Rectangle 9"/>
          <p:cNvSpPr/>
          <p:nvPr/>
        </p:nvSpPr>
        <p:spPr>
          <a:xfrm>
            <a:off x="3652429" y="4880250"/>
            <a:ext cx="4799434" cy="991188"/>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Based on free time, triangles should phase separate most easily (highest cross section to area ratio)</a:t>
            </a:r>
          </a:p>
          <a:p>
            <a:r>
              <a:rPr lang="en-US" sz="1400" b="1" dirty="0" smtClean="0">
                <a:solidFill>
                  <a:schemeClr val="tx1"/>
                </a:solidFill>
                <a:sym typeface="Wingdings"/>
              </a:rPr>
              <a:t> Reinforces that our observations must be explained by collision time-scale!</a:t>
            </a:r>
            <a:endParaRPr lang="en-US" sz="1400" b="1" dirty="0">
              <a:solidFill>
                <a:schemeClr val="tx1"/>
              </a:solidFill>
            </a:endParaRPr>
          </a:p>
        </p:txBody>
      </p:sp>
      <p:sp>
        <p:nvSpPr>
          <p:cNvPr id="6" name="Rectangle 5"/>
          <p:cNvSpPr/>
          <p:nvPr/>
        </p:nvSpPr>
        <p:spPr>
          <a:xfrm>
            <a:off x="457199" y="2127516"/>
            <a:ext cx="2910569" cy="8953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Kinetic theory</a:t>
            </a:r>
          </a:p>
          <a:p>
            <a:pPr algn="ctr"/>
            <a:r>
              <a:rPr lang="en-US" sz="1400" i="1" dirty="0" err="1" smtClean="0">
                <a:solidFill>
                  <a:schemeClr val="tx1"/>
                </a:solidFill>
              </a:rPr>
              <a:t>Redner</a:t>
            </a:r>
            <a:r>
              <a:rPr lang="en-US" sz="1400" i="1" dirty="0" smtClean="0">
                <a:solidFill>
                  <a:schemeClr val="tx1"/>
                </a:solidFill>
              </a:rPr>
              <a:t> </a:t>
            </a:r>
            <a:r>
              <a:rPr lang="en-US" sz="1400" i="1" dirty="0" smtClean="0">
                <a:solidFill>
                  <a:schemeClr val="tx1"/>
                </a:solidFill>
              </a:rPr>
              <a:t>et al, PRL </a:t>
            </a:r>
            <a:r>
              <a:rPr lang="en-US" sz="1400" i="1" dirty="0" smtClean="0">
                <a:solidFill>
                  <a:schemeClr val="tx1"/>
                </a:solidFill>
              </a:rPr>
              <a:t>2013</a:t>
            </a:r>
            <a:endParaRPr lang="en-US" sz="1400" i="1" dirty="0">
              <a:solidFill>
                <a:schemeClr val="tx1"/>
              </a:solidFill>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4452" y="2081903"/>
            <a:ext cx="2135160" cy="986591"/>
          </a:xfrm>
          <a:prstGeom prst="rect">
            <a:avLst/>
          </a:prstGeom>
        </p:spPr>
      </p:pic>
      <p:sp>
        <p:nvSpPr>
          <p:cNvPr id="9" name="Rectangle 8"/>
          <p:cNvSpPr/>
          <p:nvPr/>
        </p:nvSpPr>
        <p:spPr>
          <a:xfrm>
            <a:off x="3643440" y="2095228"/>
            <a:ext cx="4799434" cy="952006"/>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400" dirty="0" smtClean="0">
                <a:solidFill>
                  <a:schemeClr val="tx1"/>
                </a:solidFill>
              </a:rPr>
              <a:t>Based on the assumptions that:</a:t>
            </a:r>
          </a:p>
          <a:p>
            <a:pPr marL="171450" indent="-171450">
              <a:buFont typeface="Arial"/>
              <a:buChar char="•"/>
            </a:pPr>
            <a:r>
              <a:rPr lang="en-US" sz="1400" dirty="0">
                <a:solidFill>
                  <a:schemeClr val="tx1"/>
                </a:solidFill>
              </a:rPr>
              <a:t>P</a:t>
            </a:r>
            <a:r>
              <a:rPr lang="en-US" sz="1400" dirty="0" smtClean="0">
                <a:solidFill>
                  <a:schemeClr val="tx1"/>
                </a:solidFill>
              </a:rPr>
              <a:t>articles </a:t>
            </a:r>
            <a:r>
              <a:rPr lang="en-US" sz="1400" dirty="0">
                <a:solidFill>
                  <a:schemeClr val="tx1"/>
                </a:solidFill>
              </a:rPr>
              <a:t>can diffuse and </a:t>
            </a:r>
            <a:r>
              <a:rPr lang="en-US" sz="1400" dirty="0" smtClean="0">
                <a:solidFill>
                  <a:schemeClr val="tx1"/>
                </a:solidFill>
              </a:rPr>
              <a:t>escape clusters (WRONG)</a:t>
            </a:r>
            <a:endParaRPr lang="en-US" sz="1400" dirty="0">
              <a:solidFill>
                <a:schemeClr val="tx1"/>
              </a:solidFill>
            </a:endParaRPr>
          </a:p>
          <a:p>
            <a:pPr marL="171450" indent="-171450">
              <a:buFont typeface="Arial"/>
              <a:buChar char="•"/>
            </a:pPr>
            <a:r>
              <a:rPr lang="en-US" sz="1400" dirty="0" smtClean="0">
                <a:solidFill>
                  <a:schemeClr val="tx1"/>
                </a:solidFill>
              </a:rPr>
              <a:t>System forms one </a:t>
            </a:r>
            <a:r>
              <a:rPr lang="en-US" sz="1400" dirty="0">
                <a:solidFill>
                  <a:schemeClr val="tx1"/>
                </a:solidFill>
              </a:rPr>
              <a:t>large </a:t>
            </a:r>
            <a:r>
              <a:rPr lang="en-US" sz="1400" dirty="0" smtClean="0">
                <a:solidFill>
                  <a:schemeClr val="tx1"/>
                </a:solidFill>
              </a:rPr>
              <a:t>cluster which nucleates and` grows (WRONG)</a:t>
            </a:r>
          </a:p>
        </p:txBody>
      </p:sp>
      <p:sp>
        <p:nvSpPr>
          <p:cNvPr id="21" name="Rectangle 20"/>
          <p:cNvSpPr/>
          <p:nvPr/>
        </p:nvSpPr>
        <p:spPr>
          <a:xfrm>
            <a:off x="3652429" y="3220894"/>
            <a:ext cx="4799434" cy="1470796"/>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400" dirty="0" smtClean="0">
                <a:solidFill>
                  <a:schemeClr val="tx1"/>
                </a:solidFill>
              </a:rPr>
              <a:t>We can extend this to say:</a:t>
            </a:r>
          </a:p>
          <a:p>
            <a:pPr marL="285750" indent="-285750">
              <a:buFont typeface="Arial"/>
              <a:buChar char="•"/>
            </a:pPr>
            <a:r>
              <a:rPr lang="en-US" sz="1400" dirty="0" smtClean="0">
                <a:solidFill>
                  <a:schemeClr val="tx1"/>
                </a:solidFill>
              </a:rPr>
              <a:t>“More effective” collisions are those that are more effective at slowing particles down</a:t>
            </a:r>
            <a:r>
              <a:rPr lang="en-US" sz="1400" dirty="0" smtClean="0">
                <a:solidFill>
                  <a:schemeClr val="tx1"/>
                </a:solidFill>
                <a:sym typeface="Wingdings"/>
              </a:rPr>
              <a:t></a:t>
            </a:r>
            <a:r>
              <a:rPr lang="en-US" sz="1400" b="1" dirty="0">
                <a:solidFill>
                  <a:schemeClr val="tx1"/>
                </a:solidFill>
                <a:sym typeface="Wingdings"/>
              </a:rPr>
              <a:t> </a:t>
            </a:r>
            <a:r>
              <a:rPr lang="en-US" sz="1400" b="1" dirty="0" smtClean="0">
                <a:solidFill>
                  <a:schemeClr val="tx1"/>
                </a:solidFill>
                <a:sym typeface="Wingdings"/>
              </a:rPr>
              <a:t>i.e. some shapes have more efficient collisions than others</a:t>
            </a:r>
          </a:p>
          <a:p>
            <a:pPr marL="285750" indent="-285750">
              <a:buFont typeface="Arial"/>
              <a:buChar char="•"/>
            </a:pPr>
            <a:r>
              <a:rPr lang="en-US" sz="1400" b="1" u="sng" dirty="0" smtClean="0">
                <a:solidFill>
                  <a:schemeClr val="tx1"/>
                </a:solidFill>
                <a:sym typeface="Wingdings"/>
              </a:rPr>
              <a:t>Novel</a:t>
            </a:r>
            <a:r>
              <a:rPr lang="en-US" sz="1400" dirty="0" smtClean="0">
                <a:solidFill>
                  <a:schemeClr val="tx1"/>
                </a:solidFill>
                <a:sym typeface="Wingdings"/>
              </a:rPr>
              <a:t>: Explanation that shape can be used to tune phase separation by increasing “effectiveness” of interactions</a:t>
            </a:r>
            <a:endParaRPr lang="en-US" sz="1400" dirty="0" smtClean="0">
              <a:solidFill>
                <a:schemeClr val="tx1"/>
              </a:solidFill>
            </a:endParaRPr>
          </a:p>
        </p:txBody>
      </p:sp>
      <p:grpSp>
        <p:nvGrpSpPr>
          <p:cNvPr id="30" name="Group 29"/>
          <p:cNvGrpSpPr/>
          <p:nvPr/>
        </p:nvGrpSpPr>
        <p:grpSpPr>
          <a:xfrm>
            <a:off x="-16280" y="43628"/>
            <a:ext cx="4078002" cy="281851"/>
            <a:chOff x="-16280" y="43628"/>
            <a:chExt cx="4078002" cy="281851"/>
          </a:xfrm>
        </p:grpSpPr>
        <p:sp>
          <p:nvSpPr>
            <p:cNvPr id="31" name="Pentagon 30"/>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32" name="Chevron 31"/>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33" name="Chevron 32"/>
            <p:cNvSpPr/>
            <p:nvPr/>
          </p:nvSpPr>
          <p:spPr>
            <a:xfrm>
              <a:off x="1972946" y="5115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34" name="Chevron 33"/>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35" name="Group 34"/>
          <p:cNvGrpSpPr/>
          <p:nvPr/>
        </p:nvGrpSpPr>
        <p:grpSpPr>
          <a:xfrm>
            <a:off x="-16280" y="43628"/>
            <a:ext cx="4078002" cy="274320"/>
            <a:chOff x="-16280" y="43628"/>
            <a:chExt cx="4078002" cy="274320"/>
          </a:xfrm>
        </p:grpSpPr>
        <p:sp>
          <p:nvSpPr>
            <p:cNvPr id="36" name="Pentagon 35"/>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7" name="Chevron 36"/>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38" name="Chevron 37"/>
            <p:cNvSpPr/>
            <p:nvPr/>
          </p:nvSpPr>
          <p:spPr>
            <a:xfrm>
              <a:off x="1970868"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39" name="Chevron 38"/>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40" name="Slide Number Placeholder 6"/>
          <p:cNvSpPr>
            <a:spLocks noGrp="1"/>
          </p:cNvSpPr>
          <p:nvPr>
            <p:ph type="sldNum" sz="quarter" idx="4"/>
          </p:nvPr>
        </p:nvSpPr>
        <p:spPr>
          <a:xfrm>
            <a:off x="8686800" y="5725889"/>
            <a:ext cx="457200" cy="365125"/>
          </a:xfrm>
        </p:spPr>
        <p:txBody>
          <a:bodyPr/>
          <a:lstStyle/>
          <a:p>
            <a:r>
              <a:rPr lang="en-US" dirty="0" smtClean="0"/>
              <a:t>30</a:t>
            </a:r>
            <a:endParaRPr lang="en-US" dirty="0"/>
          </a:p>
        </p:txBody>
      </p:sp>
    </p:spTree>
    <p:extLst>
      <p:ext uri="{BB962C8B-B14F-4D97-AF65-F5344CB8AC3E}">
        <p14:creationId xmlns:p14="http://schemas.microsoft.com/office/powerpoint/2010/main" val="95133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efficient” </a:t>
            </a:r>
            <a:r>
              <a:rPr lang="en-US" dirty="0" smtClean="0"/>
              <a:t>shape collisions slow </a:t>
            </a:r>
            <a:r>
              <a:rPr lang="en-US" dirty="0" smtClean="0"/>
              <a:t>velocity </a:t>
            </a:r>
            <a:r>
              <a:rPr lang="en-US" dirty="0" smtClean="0"/>
              <a:t>more with less work done </a:t>
            </a:r>
            <a:r>
              <a:rPr lang="en-US" dirty="0" smtClean="0"/>
              <a:t>by </a:t>
            </a:r>
            <a:r>
              <a:rPr lang="en-US" dirty="0" smtClean="0"/>
              <a:t>collisions</a:t>
            </a:r>
            <a:endParaRPr lang="en-US" dirty="0"/>
          </a:p>
        </p:txBody>
      </p:sp>
      <p:pic>
        <p:nvPicPr>
          <p:cNvPr id="42" name="Picture 41"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478" y="5455099"/>
            <a:ext cx="2920497" cy="602352"/>
          </a:xfrm>
          <a:prstGeom prst="rect">
            <a:avLst/>
          </a:prstGeom>
        </p:spPr>
      </p:pic>
      <p:pic>
        <p:nvPicPr>
          <p:cNvPr id="43" name="Picture 42" descr="4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75" y="2388420"/>
            <a:ext cx="2607397" cy="2286000"/>
          </a:xfrm>
          <a:prstGeom prst="rect">
            <a:avLst/>
          </a:prstGeom>
        </p:spPr>
      </p:pic>
      <p:pic>
        <p:nvPicPr>
          <p:cNvPr id="44" name="Picture 43" descr="6_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024" y="2388420"/>
            <a:ext cx="2607397" cy="2286000"/>
          </a:xfrm>
          <a:prstGeom prst="rect">
            <a:avLst/>
          </a:prstGeom>
        </p:spPr>
      </p:pic>
      <p:pic>
        <p:nvPicPr>
          <p:cNvPr id="45" name="Picture 44" descr="7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2909" y="2388420"/>
            <a:ext cx="2607398" cy="2286000"/>
          </a:xfrm>
          <a:prstGeom prst="rect">
            <a:avLst/>
          </a:prstGeom>
        </p:spPr>
      </p:pic>
      <p:grpSp>
        <p:nvGrpSpPr>
          <p:cNvPr id="46" name="Group 45"/>
          <p:cNvGrpSpPr/>
          <p:nvPr/>
        </p:nvGrpSpPr>
        <p:grpSpPr>
          <a:xfrm>
            <a:off x="1831545" y="2709916"/>
            <a:ext cx="997578" cy="267164"/>
            <a:chOff x="652357" y="4961738"/>
            <a:chExt cx="1664810" cy="445857"/>
          </a:xfrm>
        </p:grpSpPr>
        <p:sp>
          <p:nvSpPr>
            <p:cNvPr id="47" name="Rectangle 46"/>
            <p:cNvSpPr/>
            <p:nvPr/>
          </p:nvSpPr>
          <p:spPr>
            <a:xfrm>
              <a:off x="652357" y="4971898"/>
              <a:ext cx="1561592" cy="435697"/>
            </a:xfrm>
            <a:prstGeom prst="rect">
              <a:avLst/>
            </a:prstGeom>
            <a:solidFill>
              <a:srgbClr val="E6624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200" dirty="0">
                <a:solidFill>
                  <a:srgbClr val="000000"/>
                </a:solidFill>
                <a:latin typeface="Arial" charset="0"/>
                <a:ea typeface="Arial" charset="0"/>
                <a:cs typeface="Arial" charset="0"/>
              </a:endParaRPr>
            </a:p>
          </p:txBody>
        </p:sp>
        <p:pic>
          <p:nvPicPr>
            <p:cNvPr id="48" name="Picture 4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300" y="5076081"/>
              <a:ext cx="812064" cy="237490"/>
            </a:xfrm>
            <a:prstGeom prst="rect">
              <a:avLst/>
            </a:prstGeom>
          </p:spPr>
        </p:pic>
        <p:sp>
          <p:nvSpPr>
            <p:cNvPr id="49" name="Rectangle 48"/>
            <p:cNvSpPr/>
            <p:nvPr/>
          </p:nvSpPr>
          <p:spPr>
            <a:xfrm>
              <a:off x="1662975" y="4961738"/>
              <a:ext cx="654192" cy="4458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200" dirty="0" smtClean="0">
                  <a:solidFill>
                    <a:schemeClr val="tx1"/>
                  </a:solidFill>
                  <a:latin typeface="Arial" charset="0"/>
                  <a:ea typeface="Arial" charset="0"/>
                  <a:cs typeface="Arial" charset="0"/>
                </a:rPr>
                <a:t>0.17</a:t>
              </a:r>
              <a:endParaRPr lang="en-US" sz="1200" dirty="0">
                <a:solidFill>
                  <a:schemeClr val="tx1"/>
                </a:solidFill>
                <a:latin typeface="Arial" charset="0"/>
                <a:ea typeface="Arial" charset="0"/>
                <a:cs typeface="Arial" charset="0"/>
              </a:endParaRPr>
            </a:p>
          </p:txBody>
        </p:sp>
      </p:grpSp>
      <p:grpSp>
        <p:nvGrpSpPr>
          <p:cNvPr id="50" name="Group 49"/>
          <p:cNvGrpSpPr/>
          <p:nvPr/>
        </p:nvGrpSpPr>
        <p:grpSpPr>
          <a:xfrm>
            <a:off x="4717757" y="2710876"/>
            <a:ext cx="997578" cy="267164"/>
            <a:chOff x="652357" y="4961738"/>
            <a:chExt cx="1664810" cy="445857"/>
          </a:xfrm>
        </p:grpSpPr>
        <p:sp>
          <p:nvSpPr>
            <p:cNvPr id="51" name="Rectangle 50"/>
            <p:cNvSpPr/>
            <p:nvPr/>
          </p:nvSpPr>
          <p:spPr>
            <a:xfrm>
              <a:off x="652357" y="4971898"/>
              <a:ext cx="1561592" cy="435697"/>
            </a:xfrm>
            <a:prstGeom prst="rect">
              <a:avLst/>
            </a:prstGeom>
            <a:solidFill>
              <a:srgbClr val="FCB22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200" dirty="0">
                <a:solidFill>
                  <a:srgbClr val="000000"/>
                </a:solidFill>
                <a:latin typeface="Arial" charset="0"/>
                <a:ea typeface="Arial" charset="0"/>
                <a:cs typeface="Arial" charset="0"/>
              </a:endParaRPr>
            </a:p>
          </p:txBody>
        </p:sp>
        <p:pic>
          <p:nvPicPr>
            <p:cNvPr id="52" name="Picture 5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300" y="5076081"/>
              <a:ext cx="812064" cy="237490"/>
            </a:xfrm>
            <a:prstGeom prst="rect">
              <a:avLst/>
            </a:prstGeom>
          </p:spPr>
        </p:pic>
        <p:sp>
          <p:nvSpPr>
            <p:cNvPr id="53" name="Rectangle 52"/>
            <p:cNvSpPr/>
            <p:nvPr/>
          </p:nvSpPr>
          <p:spPr>
            <a:xfrm>
              <a:off x="1662975" y="4961738"/>
              <a:ext cx="654192" cy="4458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200" dirty="0" smtClean="0">
                  <a:solidFill>
                    <a:schemeClr val="tx1"/>
                  </a:solidFill>
                  <a:latin typeface="Arial" charset="0"/>
                  <a:ea typeface="Arial" charset="0"/>
                  <a:cs typeface="Arial" charset="0"/>
                </a:rPr>
                <a:t>0.08</a:t>
              </a:r>
              <a:endParaRPr lang="en-US" sz="1200" dirty="0">
                <a:solidFill>
                  <a:schemeClr val="tx1"/>
                </a:solidFill>
                <a:latin typeface="Arial" charset="0"/>
                <a:ea typeface="Arial" charset="0"/>
                <a:cs typeface="Arial" charset="0"/>
              </a:endParaRPr>
            </a:p>
          </p:txBody>
        </p:sp>
      </p:grpSp>
      <p:grpSp>
        <p:nvGrpSpPr>
          <p:cNvPr id="54" name="Group 53"/>
          <p:cNvGrpSpPr/>
          <p:nvPr/>
        </p:nvGrpSpPr>
        <p:grpSpPr>
          <a:xfrm>
            <a:off x="7534871" y="2710876"/>
            <a:ext cx="997578" cy="267164"/>
            <a:chOff x="652357" y="4961738"/>
            <a:chExt cx="1664810" cy="445857"/>
          </a:xfrm>
        </p:grpSpPr>
        <p:sp>
          <p:nvSpPr>
            <p:cNvPr id="55" name="Rectangle 54"/>
            <p:cNvSpPr/>
            <p:nvPr/>
          </p:nvSpPr>
          <p:spPr>
            <a:xfrm>
              <a:off x="652357" y="4971898"/>
              <a:ext cx="1561592" cy="435697"/>
            </a:xfrm>
            <a:prstGeom prst="rect">
              <a:avLst/>
            </a:prstGeom>
            <a:solidFill>
              <a:srgbClr val="EFF22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200" dirty="0">
                <a:solidFill>
                  <a:srgbClr val="000000"/>
                </a:solidFill>
                <a:latin typeface="Arial" charset="0"/>
                <a:ea typeface="Arial" charset="0"/>
                <a:cs typeface="Arial" charset="0"/>
              </a:endParaRPr>
            </a:p>
          </p:txBody>
        </p:sp>
        <p:pic>
          <p:nvPicPr>
            <p:cNvPr id="56" name="Picture 5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300" y="5076081"/>
              <a:ext cx="812064" cy="237490"/>
            </a:xfrm>
            <a:prstGeom prst="rect">
              <a:avLst/>
            </a:prstGeom>
          </p:spPr>
        </p:pic>
        <p:sp>
          <p:nvSpPr>
            <p:cNvPr id="57" name="Rectangle 56"/>
            <p:cNvSpPr/>
            <p:nvPr/>
          </p:nvSpPr>
          <p:spPr>
            <a:xfrm>
              <a:off x="1662975" y="4961738"/>
              <a:ext cx="654192" cy="4458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200" dirty="0" smtClean="0">
                  <a:solidFill>
                    <a:schemeClr val="tx1"/>
                  </a:solidFill>
                  <a:latin typeface="Arial" charset="0"/>
                  <a:ea typeface="Arial" charset="0"/>
                  <a:cs typeface="Arial" charset="0"/>
                </a:rPr>
                <a:t>0.01</a:t>
              </a:r>
              <a:endParaRPr lang="en-US" sz="1200" dirty="0">
                <a:solidFill>
                  <a:schemeClr val="tx1"/>
                </a:solidFill>
                <a:latin typeface="Arial" charset="0"/>
                <a:ea typeface="Arial" charset="0"/>
                <a:cs typeface="Arial" charset="0"/>
              </a:endParaRPr>
            </a:p>
          </p:txBody>
        </p:sp>
      </p:grpSp>
      <p:sp>
        <p:nvSpPr>
          <p:cNvPr id="58" name="Rectangle 57"/>
          <p:cNvSpPr/>
          <p:nvPr/>
        </p:nvSpPr>
        <p:spPr>
          <a:xfrm>
            <a:off x="1107189" y="4540960"/>
            <a:ext cx="1211012" cy="168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0" rtlCol="0" anchor="t"/>
          <a:lstStyle/>
          <a:p>
            <a:pPr marL="228600" marR="0" lvl="0" indent="-228600" algn="ctr" defTabSz="914400" eaLnBrk="1" fontAlgn="auto" latinLnBrk="0" hangingPunct="1">
              <a:lnSpc>
                <a:spcPct val="100000"/>
              </a:lnSpc>
              <a:spcBef>
                <a:spcPts val="0"/>
              </a:spcBef>
              <a:spcAft>
                <a:spcPts val="0"/>
              </a:spcAft>
              <a:buClrTx/>
              <a:buSzTx/>
              <a:buFontTx/>
              <a:buNone/>
              <a:tabLst/>
              <a:defRPr/>
            </a:pPr>
            <a:r>
              <a:rPr lang="en-US" sz="1200" smtClean="0">
                <a:solidFill>
                  <a:schemeClr val="tx2"/>
                </a:solidFill>
                <a:latin typeface="Arial" charset="0"/>
                <a:ea typeface="Arial" charset="0"/>
                <a:cs typeface="Arial" charset="0"/>
              </a:rPr>
              <a:t>Collision work</a:t>
            </a:r>
          </a:p>
        </p:txBody>
      </p:sp>
      <p:sp>
        <p:nvSpPr>
          <p:cNvPr id="59" name="Rectangle 58"/>
          <p:cNvSpPr/>
          <p:nvPr/>
        </p:nvSpPr>
        <p:spPr>
          <a:xfrm>
            <a:off x="3981993" y="4540960"/>
            <a:ext cx="1211012" cy="168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0" rtlCol="0" anchor="t"/>
          <a:lstStyle/>
          <a:p>
            <a:pPr marL="228600" marR="0" lvl="0" indent="-228600" algn="ctr" defTabSz="914400" eaLnBrk="1" fontAlgn="auto" latinLnBrk="0" hangingPunct="1">
              <a:lnSpc>
                <a:spcPct val="100000"/>
              </a:lnSpc>
              <a:spcBef>
                <a:spcPts val="0"/>
              </a:spcBef>
              <a:spcAft>
                <a:spcPts val="0"/>
              </a:spcAft>
              <a:buClrTx/>
              <a:buSzTx/>
              <a:buFontTx/>
              <a:buNone/>
              <a:tabLst/>
              <a:defRPr/>
            </a:pPr>
            <a:r>
              <a:rPr lang="en-US" sz="1200" smtClean="0">
                <a:solidFill>
                  <a:schemeClr val="tx2"/>
                </a:solidFill>
                <a:latin typeface="Arial" charset="0"/>
                <a:ea typeface="Arial" charset="0"/>
                <a:cs typeface="Arial" charset="0"/>
              </a:rPr>
              <a:t>Collision work</a:t>
            </a:r>
          </a:p>
        </p:txBody>
      </p:sp>
      <p:sp>
        <p:nvSpPr>
          <p:cNvPr id="60" name="Rectangle 59"/>
          <p:cNvSpPr/>
          <p:nvPr/>
        </p:nvSpPr>
        <p:spPr>
          <a:xfrm>
            <a:off x="6856797" y="4540960"/>
            <a:ext cx="1211012" cy="168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0" rtlCol="0" anchor="t"/>
          <a:lstStyle/>
          <a:p>
            <a:pPr marL="228600" marR="0" lvl="0" indent="-228600" algn="ctr" defTabSz="914400" eaLnBrk="1" fontAlgn="auto" latinLnBrk="0" hangingPunct="1">
              <a:lnSpc>
                <a:spcPct val="100000"/>
              </a:lnSpc>
              <a:spcBef>
                <a:spcPts val="0"/>
              </a:spcBef>
              <a:spcAft>
                <a:spcPts val="0"/>
              </a:spcAft>
              <a:buClrTx/>
              <a:buSzTx/>
              <a:buFontTx/>
              <a:buNone/>
              <a:tabLst/>
              <a:defRPr/>
            </a:pPr>
            <a:r>
              <a:rPr lang="en-US" sz="1200" smtClean="0">
                <a:solidFill>
                  <a:schemeClr val="tx2"/>
                </a:solidFill>
                <a:latin typeface="Arial" charset="0"/>
                <a:ea typeface="Arial" charset="0"/>
                <a:cs typeface="Arial" charset="0"/>
              </a:rPr>
              <a:t>Collision work</a:t>
            </a:r>
          </a:p>
        </p:txBody>
      </p:sp>
      <p:sp>
        <p:nvSpPr>
          <p:cNvPr id="61" name="Rectangle 60"/>
          <p:cNvSpPr/>
          <p:nvPr/>
        </p:nvSpPr>
        <p:spPr>
          <a:xfrm>
            <a:off x="494636" y="2245516"/>
            <a:ext cx="8154728" cy="314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schemeClr val="tx1"/>
              </a:solidFill>
              <a:latin typeface="Arial" charset="0"/>
              <a:ea typeface="Arial" charset="0"/>
              <a:cs typeface="Arial" charset="0"/>
            </a:endParaRPr>
          </a:p>
        </p:txBody>
      </p:sp>
      <p:sp>
        <p:nvSpPr>
          <p:cNvPr id="62" name="Rectangle 61"/>
          <p:cNvSpPr/>
          <p:nvPr/>
        </p:nvSpPr>
        <p:spPr>
          <a:xfrm>
            <a:off x="324575" y="1991521"/>
            <a:ext cx="2607397" cy="4126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Calibri" charset="0"/>
                <a:ea typeface="Calibri" charset="0"/>
                <a:cs typeface="Calibri" charset="0"/>
              </a:rPr>
              <a:t>3 and 4-gons</a:t>
            </a:r>
            <a:endParaRPr lang="en-US" sz="1600" b="1" dirty="0">
              <a:solidFill>
                <a:schemeClr val="bg1"/>
              </a:solidFill>
              <a:latin typeface="Calibri" charset="0"/>
              <a:ea typeface="Calibri" charset="0"/>
              <a:cs typeface="Calibri" charset="0"/>
            </a:endParaRPr>
          </a:p>
        </p:txBody>
      </p:sp>
      <p:sp>
        <p:nvSpPr>
          <p:cNvPr id="63" name="Rectangle 62"/>
          <p:cNvSpPr/>
          <p:nvPr/>
        </p:nvSpPr>
        <p:spPr>
          <a:xfrm>
            <a:off x="3212910" y="1991521"/>
            <a:ext cx="2607397" cy="4126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Calibri" charset="0"/>
                <a:ea typeface="Calibri" charset="0"/>
                <a:cs typeface="Calibri" charset="0"/>
              </a:rPr>
              <a:t>5/7/8-gons</a:t>
            </a:r>
            <a:endParaRPr lang="en-US" sz="1600" b="1" dirty="0">
              <a:solidFill>
                <a:schemeClr val="bg1"/>
              </a:solidFill>
              <a:latin typeface="Calibri" charset="0"/>
              <a:ea typeface="Calibri" charset="0"/>
              <a:cs typeface="Calibri" charset="0"/>
            </a:endParaRPr>
          </a:p>
        </p:txBody>
      </p:sp>
      <p:sp>
        <p:nvSpPr>
          <p:cNvPr id="64" name="Rectangle 63"/>
          <p:cNvSpPr/>
          <p:nvPr/>
        </p:nvSpPr>
        <p:spPr>
          <a:xfrm>
            <a:off x="6030024" y="1991521"/>
            <a:ext cx="2607397" cy="4126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Calibri" charset="0"/>
                <a:ea typeface="Calibri" charset="0"/>
                <a:cs typeface="Calibri" charset="0"/>
              </a:rPr>
              <a:t>6-gons</a:t>
            </a:r>
            <a:endParaRPr lang="en-US" sz="1600" b="1" dirty="0">
              <a:solidFill>
                <a:schemeClr val="bg1"/>
              </a:solidFill>
              <a:latin typeface="Calibri" charset="0"/>
              <a:ea typeface="Calibri" charset="0"/>
              <a:cs typeface="Calibri" charset="0"/>
            </a:endParaRPr>
          </a:p>
        </p:txBody>
      </p:sp>
      <p:sp>
        <p:nvSpPr>
          <p:cNvPr id="65" name="Rectangle 64"/>
          <p:cNvSpPr/>
          <p:nvPr/>
        </p:nvSpPr>
        <p:spPr>
          <a:xfrm rot="16200000">
            <a:off x="-571341" y="3407214"/>
            <a:ext cx="1926068" cy="2058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0" rtlCol="0" anchor="t"/>
          <a:lstStyle/>
          <a:p>
            <a:pPr marL="228600" marR="0" lvl="0" indent="-228600" algn="ctr" defTabSz="914400" eaLnBrk="1" fontAlgn="auto" latinLnBrk="0" hangingPunct="1">
              <a:lnSpc>
                <a:spcPct val="100000"/>
              </a:lnSpc>
              <a:spcBef>
                <a:spcPts val="0"/>
              </a:spcBef>
              <a:spcAft>
                <a:spcPts val="0"/>
              </a:spcAft>
              <a:buClrTx/>
              <a:buSzTx/>
              <a:buFontTx/>
              <a:buNone/>
              <a:tabLst/>
              <a:defRPr/>
            </a:pPr>
            <a:r>
              <a:rPr lang="en-US" sz="1200" smtClean="0">
                <a:solidFill>
                  <a:schemeClr val="tx2"/>
                </a:solidFill>
                <a:latin typeface="Arial" charset="0"/>
                <a:ea typeface="Arial" charset="0"/>
                <a:cs typeface="Arial" charset="0"/>
              </a:rPr>
              <a:t>Velocity (diameters/𝜏)</a:t>
            </a:r>
          </a:p>
        </p:txBody>
      </p:sp>
      <p:sp>
        <p:nvSpPr>
          <p:cNvPr id="66" name="Rectangle 65"/>
          <p:cNvSpPr/>
          <p:nvPr/>
        </p:nvSpPr>
        <p:spPr>
          <a:xfrm rot="16200000">
            <a:off x="2313349" y="3407215"/>
            <a:ext cx="1926068" cy="2058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0" rtlCol="0" anchor="t"/>
          <a:lstStyle/>
          <a:p>
            <a:pPr marL="228600" marR="0" lvl="0" indent="-228600" algn="ctr" defTabSz="914400" eaLnBrk="1" fontAlgn="auto" latinLnBrk="0" hangingPunct="1">
              <a:lnSpc>
                <a:spcPct val="100000"/>
              </a:lnSpc>
              <a:spcBef>
                <a:spcPts val="0"/>
              </a:spcBef>
              <a:spcAft>
                <a:spcPts val="0"/>
              </a:spcAft>
              <a:buClrTx/>
              <a:buSzTx/>
              <a:buFontTx/>
              <a:buNone/>
              <a:tabLst/>
              <a:defRPr/>
            </a:pPr>
            <a:r>
              <a:rPr lang="en-US" sz="1200" smtClean="0">
                <a:solidFill>
                  <a:schemeClr val="tx2"/>
                </a:solidFill>
                <a:latin typeface="Arial" charset="0"/>
                <a:ea typeface="Arial" charset="0"/>
                <a:cs typeface="Arial" charset="0"/>
              </a:rPr>
              <a:t>Velocity (diameters/𝜏)</a:t>
            </a:r>
          </a:p>
        </p:txBody>
      </p:sp>
      <p:sp>
        <p:nvSpPr>
          <p:cNvPr id="67" name="Rectangle 66"/>
          <p:cNvSpPr/>
          <p:nvPr/>
        </p:nvSpPr>
        <p:spPr>
          <a:xfrm rot="16200000">
            <a:off x="5107994" y="3407215"/>
            <a:ext cx="1926068" cy="2058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0" rtlCol="0" anchor="t"/>
          <a:lstStyle/>
          <a:p>
            <a:pPr marL="228600" marR="0" lvl="0" indent="-228600" algn="ctr" defTabSz="91440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charset="0"/>
                <a:ea typeface="Arial" charset="0"/>
                <a:cs typeface="Arial" charset="0"/>
              </a:rPr>
              <a:t>Velocity (diameters/𝜏)</a:t>
            </a:r>
          </a:p>
        </p:txBody>
      </p:sp>
      <p:grpSp>
        <p:nvGrpSpPr>
          <p:cNvPr id="74" name="Group 73"/>
          <p:cNvGrpSpPr/>
          <p:nvPr/>
        </p:nvGrpSpPr>
        <p:grpSpPr>
          <a:xfrm>
            <a:off x="-16280" y="43628"/>
            <a:ext cx="4078002" cy="281851"/>
            <a:chOff x="-16280" y="43628"/>
            <a:chExt cx="4078002" cy="281851"/>
          </a:xfrm>
        </p:grpSpPr>
        <p:sp>
          <p:nvSpPr>
            <p:cNvPr id="75" name="Pentagon 74"/>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76" name="Chevron 75"/>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77" name="Chevron 76"/>
            <p:cNvSpPr/>
            <p:nvPr/>
          </p:nvSpPr>
          <p:spPr>
            <a:xfrm>
              <a:off x="1972946" y="5115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78" name="Chevron 77"/>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79" name="Group 78"/>
          <p:cNvGrpSpPr/>
          <p:nvPr/>
        </p:nvGrpSpPr>
        <p:grpSpPr>
          <a:xfrm>
            <a:off x="-16280" y="43628"/>
            <a:ext cx="4078002" cy="274320"/>
            <a:chOff x="-16280" y="43628"/>
            <a:chExt cx="4078002" cy="274320"/>
          </a:xfrm>
        </p:grpSpPr>
        <p:sp>
          <p:nvSpPr>
            <p:cNvPr id="80" name="Pentagon 79"/>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81" name="Chevron 80"/>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82" name="Chevron 81"/>
            <p:cNvSpPr/>
            <p:nvPr/>
          </p:nvSpPr>
          <p:spPr>
            <a:xfrm>
              <a:off x="1970868"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Prior work</a:t>
              </a:r>
              <a:endParaRPr lang="en-US" sz="1000" b="1" dirty="0">
                <a:solidFill>
                  <a:schemeClr val="bg1"/>
                </a:solidFill>
              </a:endParaRPr>
            </a:p>
          </p:txBody>
        </p:sp>
        <p:sp>
          <p:nvSpPr>
            <p:cNvPr id="83" name="Chevron 82"/>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84" name="Slide Number Placeholder 6"/>
          <p:cNvSpPr>
            <a:spLocks noGrp="1"/>
          </p:cNvSpPr>
          <p:nvPr>
            <p:ph type="sldNum" sz="quarter" idx="4"/>
          </p:nvPr>
        </p:nvSpPr>
        <p:spPr>
          <a:xfrm>
            <a:off x="8686800" y="5725889"/>
            <a:ext cx="457200" cy="365125"/>
          </a:xfrm>
        </p:spPr>
        <p:txBody>
          <a:bodyPr/>
          <a:lstStyle/>
          <a:p>
            <a:r>
              <a:rPr lang="en-US" dirty="0" smtClean="0"/>
              <a:t>31</a:t>
            </a:r>
            <a:endParaRPr lang="en-US" dirty="0"/>
          </a:p>
        </p:txBody>
      </p:sp>
      <p:pic>
        <p:nvPicPr>
          <p:cNvPr id="3" name="Picture 2"/>
          <p:cNvPicPr>
            <a:picLocks noChangeAspect="1"/>
          </p:cNvPicPr>
          <p:nvPr/>
        </p:nvPicPr>
        <p:blipFill>
          <a:blip r:embed="rId8"/>
          <a:stretch>
            <a:fillRect/>
          </a:stretch>
        </p:blipFill>
        <p:spPr>
          <a:xfrm>
            <a:off x="696494" y="4817324"/>
            <a:ext cx="2032401" cy="575651"/>
          </a:xfrm>
          <a:prstGeom prst="rect">
            <a:avLst/>
          </a:prstGeom>
        </p:spPr>
      </p:pic>
      <p:sp>
        <p:nvSpPr>
          <p:cNvPr id="69" name="Rectangular Callout 68"/>
          <p:cNvSpPr/>
          <p:nvPr/>
        </p:nvSpPr>
        <p:spPr>
          <a:xfrm>
            <a:off x="4951560" y="4738157"/>
            <a:ext cx="2350829" cy="561529"/>
          </a:xfrm>
          <a:prstGeom prst="wedgeRectCallout">
            <a:avLst>
              <a:gd name="adj1" fmla="val -32121"/>
              <a:gd name="adj2" fmla="val -111705"/>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Calibri" charset="0"/>
                <a:ea typeface="Calibri" charset="0"/>
                <a:cs typeface="Calibri" charset="0"/>
              </a:rPr>
              <a:t>Currently working to clarify behavior in critical regime</a:t>
            </a:r>
            <a:endParaRPr lang="en-US" sz="1400"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157243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Near-term next steps</a:t>
            </a:r>
            <a:endParaRPr lang="en-US" dirty="0"/>
          </a:p>
        </p:txBody>
      </p:sp>
      <p:sp>
        <p:nvSpPr>
          <p:cNvPr id="9" name="Text Placeholder 8"/>
          <p:cNvSpPr>
            <a:spLocks noGrp="1"/>
          </p:cNvSpPr>
          <p:nvPr>
            <p:ph type="body" sz="quarter" idx="10"/>
          </p:nvPr>
        </p:nvSpPr>
        <p:spPr/>
        <p:txBody>
          <a:bodyPr/>
          <a:lstStyle/>
          <a:p>
            <a:r>
              <a:rPr lang="en-US" u="sng" dirty="0" smtClean="0"/>
              <a:t>Project 0</a:t>
            </a:r>
            <a:r>
              <a:rPr lang="en-US" dirty="0" smtClean="0"/>
              <a:t>: Particle anisotropy in active system</a:t>
            </a:r>
            <a:endParaRPr lang="en-US" dirty="0" smtClean="0"/>
          </a:p>
          <a:p>
            <a:pPr lvl="1"/>
            <a:r>
              <a:rPr lang="en-US" dirty="0" smtClean="0"/>
              <a:t>Solidify “collision efficiency” metric</a:t>
            </a:r>
          </a:p>
          <a:p>
            <a:pPr lvl="1"/>
            <a:r>
              <a:rPr lang="en-US" dirty="0" smtClean="0"/>
              <a:t>Finalize and submit paper for publication</a:t>
            </a:r>
            <a:endParaRPr lang="en-US" dirty="0" smtClean="0"/>
          </a:p>
          <a:p>
            <a:r>
              <a:rPr lang="en-US" u="sng" dirty="0" smtClean="0"/>
              <a:t>Project 1</a:t>
            </a:r>
            <a:r>
              <a:rPr lang="en-US" dirty="0" smtClean="0"/>
              <a:t>: Pathway information</a:t>
            </a:r>
          </a:p>
          <a:p>
            <a:pPr lvl="1"/>
            <a:r>
              <a:rPr lang="en-US" dirty="0" smtClean="0"/>
              <a:t>Analyzing </a:t>
            </a:r>
            <a:r>
              <a:rPr lang="en-US" dirty="0" smtClean="0"/>
              <a:t>data already available from </a:t>
            </a:r>
            <a:r>
              <a:rPr lang="en-US" dirty="0" smtClean="0"/>
              <a:t>in-preparation paper on folding nets</a:t>
            </a:r>
          </a:p>
          <a:p>
            <a:pPr lvl="1"/>
            <a:r>
              <a:rPr lang="en-US" dirty="0" smtClean="0"/>
              <a:t>How accurate is the first approximation at a mutual information between edge bonds and net folding?</a:t>
            </a:r>
            <a:endParaRPr lang="en-US" dirty="0" smtClean="0"/>
          </a:p>
          <a:p>
            <a:r>
              <a:rPr lang="en-US" u="sng" dirty="0"/>
              <a:t>Project </a:t>
            </a:r>
            <a:r>
              <a:rPr lang="en-US" u="sng" dirty="0" smtClean="0"/>
              <a:t>2</a:t>
            </a:r>
            <a:r>
              <a:rPr lang="en-US" dirty="0" smtClean="0"/>
              <a:t>: Energy landscapes</a:t>
            </a:r>
            <a:endParaRPr lang="en-US" dirty="0"/>
          </a:p>
          <a:p>
            <a:pPr lvl="1"/>
            <a:r>
              <a:rPr lang="en-US" dirty="0" smtClean="0"/>
              <a:t>Restart collaboration between Wales group alum and Glotzer lab</a:t>
            </a:r>
            <a:endParaRPr lang="en-US" dirty="0"/>
          </a:p>
          <a:p>
            <a:endParaRPr lang="en-US" dirty="0" smtClean="0"/>
          </a:p>
          <a:p>
            <a:endParaRPr lang="en-US" dirty="0"/>
          </a:p>
        </p:txBody>
      </p:sp>
      <p:sp>
        <p:nvSpPr>
          <p:cNvPr id="7" name="Slide Number Placeholder 6"/>
          <p:cNvSpPr>
            <a:spLocks noGrp="1"/>
          </p:cNvSpPr>
          <p:nvPr>
            <p:ph type="sldNum" sz="quarter" idx="4"/>
          </p:nvPr>
        </p:nvSpPr>
        <p:spPr/>
        <p:txBody>
          <a:bodyPr/>
          <a:lstStyle/>
          <a:p>
            <a:fld id="{1D744AE0-12A7-D04B-B734-98B9D5D7BCFB}" type="slidenum">
              <a:rPr lang="en-US" smtClean="0"/>
              <a:t>33</a:t>
            </a:fld>
            <a:endParaRPr lang="en-US"/>
          </a:p>
        </p:txBody>
      </p:sp>
      <p:grpSp>
        <p:nvGrpSpPr>
          <p:cNvPr id="18" name="Group 17"/>
          <p:cNvGrpSpPr/>
          <p:nvPr/>
        </p:nvGrpSpPr>
        <p:grpSpPr>
          <a:xfrm>
            <a:off x="-16280" y="43628"/>
            <a:ext cx="4078002" cy="275721"/>
            <a:chOff x="-16280" y="43628"/>
            <a:chExt cx="4078002" cy="275721"/>
          </a:xfrm>
        </p:grpSpPr>
        <p:sp>
          <p:nvSpPr>
            <p:cNvPr id="19" name="Pentagon 18"/>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20" name="Chevron 19"/>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22" name="Chevron 21"/>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23" name="Group 22"/>
          <p:cNvGrpSpPr/>
          <p:nvPr/>
        </p:nvGrpSpPr>
        <p:grpSpPr>
          <a:xfrm>
            <a:off x="-16280" y="41821"/>
            <a:ext cx="4078002" cy="276127"/>
            <a:chOff x="-16280" y="41821"/>
            <a:chExt cx="4078002" cy="276127"/>
          </a:xfrm>
        </p:grpSpPr>
        <p:sp>
          <p:nvSpPr>
            <p:cNvPr id="24" name="Pentagon 23"/>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25" name="Chevron 24"/>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26" name="Chevron 25"/>
            <p:cNvSpPr/>
            <p:nvPr/>
          </p:nvSpPr>
          <p:spPr>
            <a:xfrm>
              <a:off x="1978973" y="41821"/>
              <a:ext cx="1097280" cy="274320"/>
            </a:xfrm>
            <a:prstGeom prst="chevron">
              <a:avLst/>
            </a:prstGeom>
            <a:solidFill>
              <a:schemeClr val="tx2">
                <a:lumMod val="10000"/>
                <a:lumOff val="9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27" name="Chevron 26"/>
            <p:cNvSpPr/>
            <p:nvPr/>
          </p:nvSpPr>
          <p:spPr>
            <a:xfrm>
              <a:off x="2964442"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Conclusions</a:t>
              </a:r>
              <a:endParaRPr lang="en-US" sz="1000" b="1" dirty="0">
                <a:solidFill>
                  <a:schemeClr val="bg1"/>
                </a:solidFill>
              </a:endParaRPr>
            </a:p>
          </p:txBody>
        </p:sp>
      </p:grpSp>
    </p:spTree>
    <p:extLst>
      <p:ext uri="{BB962C8B-B14F-4D97-AF65-F5344CB8AC3E}">
        <p14:creationId xmlns:p14="http://schemas.microsoft.com/office/powerpoint/2010/main" val="1339529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1677181" y="2154642"/>
            <a:ext cx="5928535" cy="624371"/>
          </a:xfrm>
          <a:prstGeom prst="round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200" b="1" dirty="0" smtClean="0">
                <a:solidFill>
                  <a:schemeClr val="tx1"/>
                </a:solidFill>
              </a:rPr>
              <a:t>How can we tailor self-assembly?</a:t>
            </a:r>
            <a:endParaRPr lang="en-US" sz="2200" b="1" dirty="0">
              <a:solidFill>
                <a:schemeClr val="tx1"/>
              </a:solidFill>
            </a:endParaRPr>
          </a:p>
        </p:txBody>
      </p:sp>
      <p:sp>
        <p:nvSpPr>
          <p:cNvPr id="10" name="Rounded Rectangle 9"/>
          <p:cNvSpPr/>
          <p:nvPr/>
        </p:nvSpPr>
        <p:spPr>
          <a:xfrm>
            <a:off x="498400" y="3388321"/>
            <a:ext cx="5127476" cy="1097280"/>
          </a:xfrm>
          <a:prstGeom prst="round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b="1" u="sng" dirty="0" smtClean="0">
                <a:solidFill>
                  <a:schemeClr val="tx1"/>
                </a:solidFill>
              </a:rPr>
              <a:t>Proposed work</a:t>
            </a:r>
            <a:r>
              <a:rPr lang="en-US" b="1" dirty="0" smtClean="0">
                <a:solidFill>
                  <a:schemeClr val="tx1"/>
                </a:solidFill>
              </a:rPr>
              <a:t>: </a:t>
            </a:r>
            <a:r>
              <a:rPr lang="en-US" dirty="0" smtClean="0">
                <a:solidFill>
                  <a:schemeClr val="tx1"/>
                </a:solidFill>
              </a:rPr>
              <a:t>What </a:t>
            </a:r>
            <a:r>
              <a:rPr lang="en-US" dirty="0">
                <a:solidFill>
                  <a:schemeClr val="tx1"/>
                </a:solidFill>
              </a:rPr>
              <a:t>is the minimal set </a:t>
            </a:r>
            <a:r>
              <a:rPr lang="en-US" dirty="0" smtClean="0">
                <a:solidFill>
                  <a:schemeClr val="tx1"/>
                </a:solidFill>
              </a:rPr>
              <a:t>of </a:t>
            </a:r>
            <a:r>
              <a:rPr lang="en-US" dirty="0">
                <a:solidFill>
                  <a:schemeClr val="tx1"/>
                </a:solidFill>
              </a:rPr>
              <a:t>instructions needed to achieve targeted, self-assembled complexity</a:t>
            </a:r>
            <a:r>
              <a:rPr lang="en-US" dirty="0" smtClean="0">
                <a:solidFill>
                  <a:schemeClr val="tx1"/>
                </a:solidFill>
              </a:rPr>
              <a:t>?</a:t>
            </a:r>
            <a:endParaRPr lang="en-US" dirty="0">
              <a:solidFill>
                <a:schemeClr val="tx1"/>
              </a:solidFill>
            </a:endParaRPr>
          </a:p>
        </p:txBody>
      </p:sp>
      <p:sp>
        <p:nvSpPr>
          <p:cNvPr id="17" name="Rounded Rectangle 16"/>
          <p:cNvSpPr/>
          <p:nvPr/>
        </p:nvSpPr>
        <p:spPr>
          <a:xfrm>
            <a:off x="5956871" y="3398896"/>
            <a:ext cx="2827625" cy="1097280"/>
          </a:xfrm>
          <a:prstGeom prst="round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b="1" u="sng" dirty="0" smtClean="0">
                <a:solidFill>
                  <a:schemeClr val="tx1"/>
                </a:solidFill>
              </a:rPr>
              <a:t>Prior work</a:t>
            </a:r>
            <a:r>
              <a:rPr lang="en-US" b="1" dirty="0" smtClean="0">
                <a:solidFill>
                  <a:schemeClr val="tx1"/>
                </a:solidFill>
              </a:rPr>
              <a:t>: </a:t>
            </a:r>
            <a:r>
              <a:rPr lang="en-US" dirty="0" smtClean="0">
                <a:solidFill>
                  <a:schemeClr val="tx1"/>
                </a:solidFill>
              </a:rPr>
              <a:t>How does shape impact assembly behavior in active systems?</a:t>
            </a:r>
            <a:endParaRPr lang="en-US" dirty="0">
              <a:solidFill>
                <a:schemeClr val="tx1"/>
              </a:solidFill>
            </a:endParaRPr>
          </a:p>
        </p:txBody>
      </p:sp>
      <p:sp>
        <p:nvSpPr>
          <p:cNvPr id="18" name="Rounded Rectangle 17"/>
          <p:cNvSpPr/>
          <p:nvPr/>
        </p:nvSpPr>
        <p:spPr>
          <a:xfrm>
            <a:off x="498400" y="4629765"/>
            <a:ext cx="1504375"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1</a:t>
            </a:r>
          </a:p>
          <a:p>
            <a:pPr algn="ctr"/>
            <a:r>
              <a:rPr lang="en-US" sz="1200" dirty="0" smtClean="0">
                <a:solidFill>
                  <a:schemeClr val="tx1"/>
                </a:solidFill>
                <a:latin typeface="Arial" charset="0"/>
                <a:ea typeface="Arial" charset="0"/>
                <a:cs typeface="Arial" charset="0"/>
              </a:rPr>
              <a:t>Define measure of pathway information</a:t>
            </a:r>
            <a:endParaRPr lang="en-US" sz="1200" dirty="0">
              <a:solidFill>
                <a:schemeClr val="tx1"/>
              </a:solidFill>
              <a:latin typeface="Arial" charset="0"/>
              <a:ea typeface="Arial" charset="0"/>
              <a:cs typeface="Arial" charset="0"/>
            </a:endParaRPr>
          </a:p>
        </p:txBody>
      </p:sp>
      <p:sp>
        <p:nvSpPr>
          <p:cNvPr id="19" name="Rounded Rectangle 18"/>
          <p:cNvSpPr/>
          <p:nvPr/>
        </p:nvSpPr>
        <p:spPr>
          <a:xfrm>
            <a:off x="2197049" y="4629765"/>
            <a:ext cx="1717197"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2</a:t>
            </a:r>
          </a:p>
          <a:p>
            <a:pPr algn="ctr"/>
            <a:r>
              <a:rPr lang="en-US" sz="1200" dirty="0">
                <a:solidFill>
                  <a:schemeClr val="tx1"/>
                </a:solidFill>
                <a:latin typeface="Arial" charset="0"/>
                <a:ea typeface="Arial" charset="0"/>
                <a:cs typeface="Arial" charset="0"/>
              </a:rPr>
              <a:t>Develop energy landscapes for identifying kinetic barriers to assembly</a:t>
            </a:r>
          </a:p>
        </p:txBody>
      </p:sp>
      <p:sp>
        <p:nvSpPr>
          <p:cNvPr id="20" name="Rounded Rectangle 19"/>
          <p:cNvSpPr/>
          <p:nvPr/>
        </p:nvSpPr>
        <p:spPr>
          <a:xfrm>
            <a:off x="4108520" y="4629765"/>
            <a:ext cx="1517356"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3</a:t>
            </a:r>
          </a:p>
          <a:p>
            <a:pPr algn="ctr"/>
            <a:r>
              <a:rPr lang="en-US" sz="1200" dirty="0" smtClean="0">
                <a:solidFill>
                  <a:schemeClr val="tx1"/>
                </a:solidFill>
                <a:latin typeface="Arial" charset="0"/>
                <a:ea typeface="Arial" charset="0"/>
                <a:cs typeface="Arial" charset="0"/>
              </a:rPr>
              <a:t>Design pluripotent materials using minimal instructions</a:t>
            </a:r>
            <a:endParaRPr lang="en-US" sz="1200" dirty="0">
              <a:solidFill>
                <a:schemeClr val="tx1"/>
              </a:solidFill>
              <a:latin typeface="Arial" charset="0"/>
              <a:ea typeface="Arial" charset="0"/>
              <a:cs typeface="Arial" charset="0"/>
            </a:endParaRPr>
          </a:p>
        </p:txBody>
      </p:sp>
      <p:sp>
        <p:nvSpPr>
          <p:cNvPr id="21" name="Rounded Rectangle 20"/>
          <p:cNvSpPr/>
          <p:nvPr/>
        </p:nvSpPr>
        <p:spPr>
          <a:xfrm>
            <a:off x="6164526" y="4629765"/>
            <a:ext cx="2412314"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0</a:t>
            </a:r>
          </a:p>
          <a:p>
            <a:pPr algn="ctr"/>
            <a:r>
              <a:rPr lang="en-US" sz="1200" dirty="0" smtClean="0">
                <a:solidFill>
                  <a:schemeClr val="tx1"/>
                </a:solidFill>
                <a:latin typeface="Arial" charset="0"/>
                <a:ea typeface="Arial" charset="0"/>
                <a:cs typeface="Arial" charset="0"/>
              </a:rPr>
              <a:t>Define role of particle anisotropy in a translationally-driven system</a:t>
            </a:r>
            <a:endParaRPr lang="en-US" sz="1200" dirty="0">
              <a:solidFill>
                <a:schemeClr val="tx1"/>
              </a:solidFill>
              <a:latin typeface="Arial" charset="0"/>
              <a:ea typeface="Arial" charset="0"/>
              <a:cs typeface="Arial" charset="0"/>
            </a:endParaRPr>
          </a:p>
        </p:txBody>
      </p:sp>
      <p:cxnSp>
        <p:nvCxnSpPr>
          <p:cNvPr id="29" name="Elbow Connector 28"/>
          <p:cNvCxnSpPr/>
          <p:nvPr/>
        </p:nvCxnSpPr>
        <p:spPr>
          <a:xfrm rot="5400000">
            <a:off x="3449443" y="2294013"/>
            <a:ext cx="609308" cy="157931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0" name="Elbow Connector 29"/>
          <p:cNvCxnSpPr/>
          <p:nvPr/>
        </p:nvCxnSpPr>
        <p:spPr>
          <a:xfrm rot="16200000" flipH="1">
            <a:off x="5598428" y="1724337"/>
            <a:ext cx="619883" cy="27292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2" name="Slide Number Placeholder 6"/>
          <p:cNvSpPr>
            <a:spLocks noGrp="1"/>
          </p:cNvSpPr>
          <p:nvPr>
            <p:ph type="sldNum" sz="quarter" idx="4"/>
          </p:nvPr>
        </p:nvSpPr>
        <p:spPr>
          <a:xfrm>
            <a:off x="8686800" y="5725889"/>
            <a:ext cx="457200" cy="365125"/>
          </a:xfrm>
        </p:spPr>
        <p:txBody>
          <a:bodyPr/>
          <a:lstStyle/>
          <a:p>
            <a:r>
              <a:rPr lang="en-US" dirty="0" smtClean="0"/>
              <a:t>33</a:t>
            </a:r>
            <a:endParaRPr lang="en-US" dirty="0" smtClean="0"/>
          </a:p>
        </p:txBody>
      </p:sp>
      <p:sp>
        <p:nvSpPr>
          <p:cNvPr id="41" name="Title 7"/>
          <p:cNvSpPr>
            <a:spLocks noGrp="1"/>
          </p:cNvSpPr>
          <p:nvPr>
            <p:ph type="title"/>
          </p:nvPr>
        </p:nvSpPr>
        <p:spPr>
          <a:xfrm>
            <a:off x="-16280" y="625566"/>
            <a:ext cx="9144000" cy="1143000"/>
          </a:xfrm>
          <a:solidFill>
            <a:schemeClr val="tx2"/>
          </a:solidFill>
        </p:spPr>
        <p:txBody>
          <a:bodyPr anchor="ctr"/>
          <a:lstStyle/>
          <a:p>
            <a:pPr algn="ctr"/>
            <a:r>
              <a:rPr lang="en-US" dirty="0" smtClean="0">
                <a:solidFill>
                  <a:schemeClr val="bg1"/>
                </a:solidFill>
              </a:rPr>
              <a:t>Thank you in advance for </a:t>
            </a:r>
            <a:br>
              <a:rPr lang="en-US" dirty="0" smtClean="0">
                <a:solidFill>
                  <a:schemeClr val="bg1"/>
                </a:solidFill>
              </a:rPr>
            </a:br>
            <a:r>
              <a:rPr lang="en-US" dirty="0" smtClean="0">
                <a:solidFill>
                  <a:schemeClr val="bg1"/>
                </a:solidFill>
              </a:rPr>
              <a:t>your questions and feedback!</a:t>
            </a:r>
            <a:endParaRPr lang="en-US" dirty="0">
              <a:solidFill>
                <a:schemeClr val="bg1"/>
              </a:solidFill>
            </a:endParaRPr>
          </a:p>
        </p:txBody>
      </p:sp>
      <p:grpSp>
        <p:nvGrpSpPr>
          <p:cNvPr id="43" name="Group 42"/>
          <p:cNvGrpSpPr/>
          <p:nvPr/>
        </p:nvGrpSpPr>
        <p:grpSpPr>
          <a:xfrm>
            <a:off x="-16280" y="43628"/>
            <a:ext cx="4078002" cy="275721"/>
            <a:chOff x="-16280" y="43628"/>
            <a:chExt cx="4078002" cy="275721"/>
          </a:xfrm>
        </p:grpSpPr>
        <p:sp>
          <p:nvSpPr>
            <p:cNvPr id="44" name="Pentagon 43"/>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45" name="Chevron 44"/>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46" name="Chevron 45"/>
            <p:cNvSpPr/>
            <p:nvPr/>
          </p:nvSpPr>
          <p:spPr>
            <a:xfrm>
              <a:off x="2964442" y="4502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grpSp>
        <p:nvGrpSpPr>
          <p:cNvPr id="47" name="Group 46"/>
          <p:cNvGrpSpPr/>
          <p:nvPr/>
        </p:nvGrpSpPr>
        <p:grpSpPr>
          <a:xfrm>
            <a:off x="-16280" y="41821"/>
            <a:ext cx="4078002" cy="276127"/>
            <a:chOff x="-16280" y="41821"/>
            <a:chExt cx="4078002" cy="276127"/>
          </a:xfrm>
        </p:grpSpPr>
        <p:sp>
          <p:nvSpPr>
            <p:cNvPr id="48" name="Pentagon 47"/>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49" name="Chevron 48"/>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50" name="Chevron 49"/>
            <p:cNvSpPr/>
            <p:nvPr/>
          </p:nvSpPr>
          <p:spPr>
            <a:xfrm>
              <a:off x="1978973" y="41821"/>
              <a:ext cx="1097280" cy="274320"/>
            </a:xfrm>
            <a:prstGeom prst="chevron">
              <a:avLst/>
            </a:prstGeom>
            <a:solidFill>
              <a:schemeClr val="tx2">
                <a:lumMod val="10000"/>
                <a:lumOff val="90000"/>
              </a:schemeClr>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51" name="Chevron 50"/>
            <p:cNvSpPr/>
            <p:nvPr/>
          </p:nvSpPr>
          <p:spPr>
            <a:xfrm>
              <a:off x="2964442"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Conclusions</a:t>
              </a:r>
              <a:endParaRPr lang="en-US" sz="1000" b="1" dirty="0">
                <a:solidFill>
                  <a:schemeClr val="bg1"/>
                </a:solidFill>
              </a:endParaRPr>
            </a:p>
          </p:txBody>
        </p:sp>
      </p:grpSp>
    </p:spTree>
    <p:extLst>
      <p:ext uri="{BB962C8B-B14F-4D97-AF65-F5344CB8AC3E}">
        <p14:creationId xmlns:p14="http://schemas.microsoft.com/office/powerpoint/2010/main" val="10911686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2450571"/>
            <a:ext cx="9144000" cy="1143000"/>
          </a:xfrm>
          <a:solidFill>
            <a:schemeClr val="tx2"/>
          </a:solidFill>
        </p:spPr>
        <p:txBody>
          <a:bodyPr anchor="ctr"/>
          <a:lstStyle/>
          <a:p>
            <a:pPr algn="ctr"/>
            <a:r>
              <a:rPr lang="en-US" dirty="0" smtClean="0">
                <a:solidFill>
                  <a:schemeClr val="bg1"/>
                </a:solidFill>
              </a:rPr>
              <a:t>Reference slides</a:t>
            </a:r>
            <a:endParaRPr lang="en-US" dirty="0">
              <a:solidFill>
                <a:schemeClr val="bg1"/>
              </a:solidFill>
            </a:endParaRPr>
          </a:p>
        </p:txBody>
      </p:sp>
    </p:spTree>
    <p:extLst>
      <p:ext uri="{BB962C8B-B14F-4D97-AF65-F5344CB8AC3E}">
        <p14:creationId xmlns:p14="http://schemas.microsoft.com/office/powerpoint/2010/main" val="17250833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Integration methods</a:t>
            </a:r>
            <a:endParaRPr lang="en-US" dirty="0"/>
          </a:p>
        </p:txBody>
      </p:sp>
      <p:sp>
        <p:nvSpPr>
          <p:cNvPr id="9" name="Text Placeholder 8"/>
          <p:cNvSpPr>
            <a:spLocks noGrp="1"/>
          </p:cNvSpPr>
          <p:nvPr>
            <p:ph type="body" sz="quarter" idx="10"/>
          </p:nvPr>
        </p:nvSpPr>
        <p:spPr/>
        <p:txBody>
          <a:bodyPr/>
          <a:lstStyle/>
          <a:p>
            <a:r>
              <a:rPr lang="en-US" dirty="0" err="1" smtClean="0"/>
              <a:t>Langevin</a:t>
            </a:r>
            <a:r>
              <a:rPr lang="en-US" dirty="0" smtClean="0"/>
              <a:t> implemented using a velocity </a:t>
            </a:r>
            <a:r>
              <a:rPr lang="en-US" dirty="0" err="1" smtClean="0"/>
              <a:t>verlet</a:t>
            </a:r>
            <a:r>
              <a:rPr lang="en-US" dirty="0" smtClean="0"/>
              <a:t> algorithm (same as the NVE)</a:t>
            </a:r>
          </a:p>
          <a:p>
            <a:r>
              <a:rPr lang="en-US" dirty="0" smtClean="0"/>
              <a:t>Brownian: Nose Hoover, have to solve for using predictor corrector method (slower, have to use smaller time step)</a:t>
            </a:r>
            <a:endParaRPr lang="en-US" dirty="0"/>
          </a:p>
        </p:txBody>
      </p:sp>
      <p:sp>
        <p:nvSpPr>
          <p:cNvPr id="7" name="Slide Number Placeholder 6"/>
          <p:cNvSpPr>
            <a:spLocks noGrp="1"/>
          </p:cNvSpPr>
          <p:nvPr>
            <p:ph type="sldNum" sz="quarter" idx="4"/>
          </p:nvPr>
        </p:nvSpPr>
        <p:spPr/>
        <p:txBody>
          <a:bodyPr/>
          <a:lstStyle/>
          <a:p>
            <a:fld id="{1D744AE0-12A7-D04B-B734-98B9D5D7BCFB}" type="slidenum">
              <a:rPr lang="en-US" smtClean="0"/>
              <a:t>36</a:t>
            </a:fld>
            <a:endParaRPr lang="en-US"/>
          </a:p>
        </p:txBody>
      </p:sp>
    </p:spTree>
    <p:extLst>
      <p:ext uri="{BB962C8B-B14F-4D97-AF65-F5344CB8AC3E}">
        <p14:creationId xmlns:p14="http://schemas.microsoft.com/office/powerpoint/2010/main" val="15636527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Planned timeline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18" y="1966311"/>
            <a:ext cx="8070182" cy="3758715"/>
          </a:xfrm>
          <a:prstGeom prst="rect">
            <a:avLst/>
          </a:prstGeom>
        </p:spPr>
      </p:pic>
      <p:grpSp>
        <p:nvGrpSpPr>
          <p:cNvPr id="8" name="Group 7"/>
          <p:cNvGrpSpPr/>
          <p:nvPr/>
        </p:nvGrpSpPr>
        <p:grpSpPr>
          <a:xfrm>
            <a:off x="-16280" y="43628"/>
            <a:ext cx="4078002" cy="281851"/>
            <a:chOff x="-16280" y="43628"/>
            <a:chExt cx="4078002" cy="281851"/>
          </a:xfrm>
        </p:grpSpPr>
        <p:sp>
          <p:nvSpPr>
            <p:cNvPr id="9" name="Pentagon 8"/>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Background</a:t>
              </a:r>
              <a:endParaRPr lang="en-US" sz="1000" b="1" dirty="0">
                <a:solidFill>
                  <a:schemeClr val="tx1"/>
                </a:solidFill>
              </a:endParaRPr>
            </a:p>
          </p:txBody>
        </p:sp>
        <p:sp>
          <p:nvSpPr>
            <p:cNvPr id="10" name="Chevron 9"/>
            <p:cNvSpPr/>
            <p:nvPr/>
          </p:nvSpPr>
          <p:spPr>
            <a:xfrm>
              <a:off x="978333"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11" name="Chevron 10"/>
            <p:cNvSpPr/>
            <p:nvPr/>
          </p:nvSpPr>
          <p:spPr>
            <a:xfrm>
              <a:off x="1972946" y="51159"/>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12" name="Chevron 11"/>
            <p:cNvSpPr/>
            <p:nvPr/>
          </p:nvSpPr>
          <p:spPr>
            <a:xfrm>
              <a:off x="2964442" y="45029"/>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Conclusions</a:t>
              </a:r>
              <a:endParaRPr lang="en-US" sz="1000" b="1" dirty="0">
                <a:solidFill>
                  <a:schemeClr val="bg1"/>
                </a:solidFill>
              </a:endParaRPr>
            </a:p>
          </p:txBody>
        </p:sp>
      </p:grpSp>
    </p:spTree>
    <p:extLst>
      <p:ext uri="{BB962C8B-B14F-4D97-AF65-F5344CB8AC3E}">
        <p14:creationId xmlns:p14="http://schemas.microsoft.com/office/powerpoint/2010/main" val="9130626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While info. theory struggles to catch on in assembly, in non-</a:t>
            </a:r>
            <a:r>
              <a:rPr lang="en-US" dirty="0" err="1" smtClean="0"/>
              <a:t>eq</a:t>
            </a:r>
            <a:r>
              <a:rPr lang="en-US" dirty="0" smtClean="0"/>
              <a:t> stat </a:t>
            </a:r>
            <a:r>
              <a:rPr lang="en-US" dirty="0" err="1" smtClean="0"/>
              <a:t>mech</a:t>
            </a:r>
            <a:r>
              <a:rPr lang="en-US" dirty="0" smtClean="0"/>
              <a:t> it is gaining</a:t>
            </a:r>
            <a:endParaRPr lang="en-US" dirty="0"/>
          </a:p>
        </p:txBody>
      </p:sp>
      <p:sp>
        <p:nvSpPr>
          <p:cNvPr id="7" name="Slide Number Placeholder 6"/>
          <p:cNvSpPr>
            <a:spLocks noGrp="1"/>
          </p:cNvSpPr>
          <p:nvPr>
            <p:ph type="sldNum" sz="quarter" idx="4"/>
          </p:nvPr>
        </p:nvSpPr>
        <p:spPr>
          <a:xfrm>
            <a:off x="8686800" y="5725889"/>
            <a:ext cx="457200" cy="365125"/>
          </a:xfrm>
        </p:spPr>
        <p:txBody>
          <a:bodyPr/>
          <a:lstStyle/>
          <a:p>
            <a:fld id="{1D744AE0-12A7-D04B-B734-98B9D5D7BCFB}" type="slidenum">
              <a:rPr lang="en-US" smtClean="0"/>
              <a:t>38</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92" y="1990050"/>
            <a:ext cx="7117708" cy="3163426"/>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10" name="Rectangle 9"/>
          <p:cNvSpPr/>
          <p:nvPr/>
        </p:nvSpPr>
        <p:spPr>
          <a:xfrm>
            <a:off x="-16280" y="5775766"/>
            <a:ext cx="1097280" cy="308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n-US" sz="1200" b="1" dirty="0" smtClean="0">
                <a:solidFill>
                  <a:schemeClr val="tx1"/>
                </a:solidFill>
              </a:rPr>
              <a:t>Citations: </a:t>
            </a:r>
            <a:r>
              <a:rPr lang="en-US" sz="1200" dirty="0" smtClean="0">
                <a:solidFill>
                  <a:schemeClr val="tx1"/>
                </a:solidFill>
              </a:rPr>
              <a:t>292</a:t>
            </a:r>
            <a:endParaRPr lang="en-US" sz="1200" dirty="0">
              <a:solidFill>
                <a:schemeClr val="tx1"/>
              </a:solidFill>
            </a:endParaRPr>
          </a:p>
        </p:txBody>
      </p:sp>
    </p:spTree>
    <p:extLst>
      <p:ext uri="{BB962C8B-B14F-4D97-AF65-F5344CB8AC3E}">
        <p14:creationId xmlns:p14="http://schemas.microsoft.com/office/powerpoint/2010/main" val="121685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Understanding self-assembly: what approach to take?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381" y="4653706"/>
            <a:ext cx="6413500" cy="93980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2" name="Rectangular Callout 1"/>
          <p:cNvSpPr/>
          <p:nvPr/>
        </p:nvSpPr>
        <p:spPr>
          <a:xfrm>
            <a:off x="567723" y="1695930"/>
            <a:ext cx="7078846" cy="2778301"/>
          </a:xfrm>
          <a:prstGeom prst="wedgeRectCallout">
            <a:avLst>
              <a:gd name="adj1" fmla="val -21007"/>
              <a:gd name="adj2" fmla="val 57534"/>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“Different </a:t>
            </a:r>
            <a:r>
              <a:rPr lang="en-US" dirty="0">
                <a:solidFill>
                  <a:schemeClr val="tx1"/>
                </a:solidFill>
              </a:rPr>
              <a:t>fields of science take different roads to understanding; each brings </a:t>
            </a:r>
            <a:r>
              <a:rPr lang="en-US" dirty="0" smtClean="0">
                <a:solidFill>
                  <a:schemeClr val="tx1"/>
                </a:solidFill>
              </a:rPr>
              <a:t>something </a:t>
            </a:r>
            <a:r>
              <a:rPr lang="en-US" dirty="0">
                <a:solidFill>
                  <a:schemeClr val="tx1"/>
                </a:solidFill>
              </a:rPr>
              <a:t>to self-assembly. </a:t>
            </a:r>
            <a:endParaRPr lang="en-US" dirty="0" smtClean="0">
              <a:solidFill>
                <a:schemeClr val="tx1"/>
              </a:solidFill>
            </a:endParaRPr>
          </a:p>
          <a:p>
            <a:endParaRPr lang="en-US" b="1" dirty="0" smtClean="0">
              <a:solidFill>
                <a:schemeClr val="tx1"/>
              </a:solidFill>
            </a:endParaRPr>
          </a:p>
          <a:p>
            <a:r>
              <a:rPr lang="en-US" b="1" dirty="0" smtClean="0">
                <a:solidFill>
                  <a:schemeClr val="tx1"/>
                </a:solidFill>
              </a:rPr>
              <a:t>Chemists </a:t>
            </a:r>
            <a:r>
              <a:rPr lang="en-US" b="1" dirty="0">
                <a:solidFill>
                  <a:schemeClr val="tx1"/>
                </a:solidFill>
              </a:rPr>
              <a:t>and </a:t>
            </a:r>
            <a:r>
              <a:rPr lang="en-US" b="1" dirty="0" smtClean="0">
                <a:solidFill>
                  <a:schemeClr val="tx1"/>
                </a:solidFill>
              </a:rPr>
              <a:t>engineers </a:t>
            </a:r>
            <a:r>
              <a:rPr lang="en-US" b="1" dirty="0">
                <a:solidFill>
                  <a:schemeClr val="tx1"/>
                </a:solidFill>
              </a:rPr>
              <a:t>tend to solve problems by designing and synthesizing (or fabricating, or building) new systems</a:t>
            </a:r>
            <a:r>
              <a:rPr lang="en-US" b="1" dirty="0" smtClean="0">
                <a:solidFill>
                  <a:schemeClr val="tx1"/>
                </a:solidFill>
              </a:rPr>
              <a:t>;</a:t>
            </a:r>
          </a:p>
          <a:p>
            <a:endParaRPr lang="en-US" b="1" dirty="0" smtClean="0">
              <a:solidFill>
                <a:schemeClr val="tx1"/>
              </a:solidFill>
            </a:endParaRPr>
          </a:p>
          <a:p>
            <a:r>
              <a:rPr lang="en-US" b="1" dirty="0" smtClean="0">
                <a:solidFill>
                  <a:schemeClr val="tx1"/>
                </a:solidFill>
              </a:rPr>
              <a:t>physicists </a:t>
            </a:r>
            <a:r>
              <a:rPr lang="en-US" b="1" dirty="0">
                <a:solidFill>
                  <a:schemeClr val="tx1"/>
                </a:solidFill>
              </a:rPr>
              <a:t>observe existing </a:t>
            </a:r>
            <a:r>
              <a:rPr lang="en-US" b="1" dirty="0" smtClean="0">
                <a:solidFill>
                  <a:schemeClr val="tx1"/>
                </a:solidFill>
              </a:rPr>
              <a:t>systems</a:t>
            </a:r>
            <a:r>
              <a:rPr lang="en-US" b="1" dirty="0">
                <a:solidFill>
                  <a:schemeClr val="tx1"/>
                </a:solidFill>
              </a:rPr>
              <a:t>;</a:t>
            </a:r>
            <a:r>
              <a:rPr lang="en-US" dirty="0">
                <a:solidFill>
                  <a:schemeClr val="tx1"/>
                </a:solidFill>
              </a:rPr>
              <a:t> </a:t>
            </a:r>
            <a:endParaRPr lang="en-US" dirty="0" smtClean="0">
              <a:solidFill>
                <a:schemeClr val="tx1"/>
              </a:solidFill>
            </a:endParaRPr>
          </a:p>
          <a:p>
            <a:endParaRPr lang="en-US" dirty="0" smtClean="0">
              <a:solidFill>
                <a:schemeClr val="tx1"/>
              </a:solidFill>
            </a:endParaRPr>
          </a:p>
          <a:p>
            <a:r>
              <a:rPr lang="en-US" dirty="0" smtClean="0">
                <a:solidFill>
                  <a:schemeClr val="tx1"/>
                </a:solidFill>
              </a:rPr>
              <a:t>biologists </a:t>
            </a:r>
            <a:r>
              <a:rPr lang="en-US" dirty="0">
                <a:solidFill>
                  <a:schemeClr val="tx1"/>
                </a:solidFill>
              </a:rPr>
              <a:t>make modifications by </a:t>
            </a:r>
            <a:r>
              <a:rPr lang="en-US" dirty="0" smtClean="0">
                <a:solidFill>
                  <a:schemeClr val="tx1"/>
                </a:solidFill>
              </a:rPr>
              <a:t>mixing </a:t>
            </a:r>
            <a:r>
              <a:rPr lang="en-US" dirty="0">
                <a:solidFill>
                  <a:schemeClr val="tx1"/>
                </a:solidFill>
              </a:rPr>
              <a:t>preexisting parts</a:t>
            </a:r>
            <a:r>
              <a:rPr lang="en-US" dirty="0" smtClean="0">
                <a:solidFill>
                  <a:schemeClr val="tx1"/>
                </a:solidFill>
              </a:rPr>
              <a:t>.”</a:t>
            </a:r>
          </a:p>
        </p:txBody>
      </p:sp>
      <p:sp>
        <p:nvSpPr>
          <p:cNvPr id="10" name="Rectangle 9"/>
          <p:cNvSpPr/>
          <p:nvPr/>
        </p:nvSpPr>
        <p:spPr>
          <a:xfrm>
            <a:off x="-1" y="6133256"/>
            <a:ext cx="8214295" cy="7247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000" dirty="0" smtClean="0">
                <a:solidFill>
                  <a:schemeClr val="bg1"/>
                </a:solidFill>
              </a:rPr>
              <a:t>Source: </a:t>
            </a:r>
            <a:r>
              <a:rPr lang="en-US" sz="1000" dirty="0" err="1" smtClean="0">
                <a:solidFill>
                  <a:schemeClr val="bg1"/>
                </a:solidFill>
              </a:rPr>
              <a:t>Whitesides</a:t>
            </a:r>
            <a:r>
              <a:rPr lang="en-US" sz="1000" dirty="0" smtClean="0">
                <a:solidFill>
                  <a:schemeClr val="bg1"/>
                </a:solidFill>
              </a:rPr>
              <a:t> and </a:t>
            </a:r>
            <a:r>
              <a:rPr lang="en-US" sz="1000" dirty="0" err="1" smtClean="0">
                <a:solidFill>
                  <a:schemeClr val="bg1"/>
                </a:solidFill>
              </a:rPr>
              <a:t>Grzybowski</a:t>
            </a:r>
            <a:r>
              <a:rPr lang="en-US" sz="1000" dirty="0" smtClean="0">
                <a:solidFill>
                  <a:schemeClr val="bg1"/>
                </a:solidFill>
              </a:rPr>
              <a:t>, Science</a:t>
            </a:r>
            <a:r>
              <a:rPr lang="en-US" sz="1000" i="1" dirty="0" smtClean="0">
                <a:solidFill>
                  <a:schemeClr val="bg1"/>
                </a:solidFill>
              </a:rPr>
              <a:t> </a:t>
            </a:r>
            <a:r>
              <a:rPr lang="en-US" sz="1000" dirty="0" smtClean="0">
                <a:solidFill>
                  <a:schemeClr val="bg1"/>
                </a:solidFill>
              </a:rPr>
              <a:t>2002</a:t>
            </a:r>
            <a:endParaRPr lang="en-US" sz="1000" dirty="0">
              <a:solidFill>
                <a:schemeClr val="bg1"/>
              </a:solidFill>
            </a:endParaRPr>
          </a:p>
        </p:txBody>
      </p:sp>
      <p:grpSp>
        <p:nvGrpSpPr>
          <p:cNvPr id="6" name="Group 5"/>
          <p:cNvGrpSpPr/>
          <p:nvPr/>
        </p:nvGrpSpPr>
        <p:grpSpPr>
          <a:xfrm>
            <a:off x="-16280" y="43628"/>
            <a:ext cx="4078002" cy="274320"/>
            <a:chOff x="-16280" y="43628"/>
            <a:chExt cx="4078002" cy="274320"/>
          </a:xfrm>
        </p:grpSpPr>
        <p:sp>
          <p:nvSpPr>
            <p:cNvPr id="7" name="Pentagon 6"/>
            <p:cNvSpPr/>
            <p:nvPr/>
          </p:nvSpPr>
          <p:spPr>
            <a:xfrm>
              <a:off x="-16280" y="43628"/>
              <a:ext cx="1097280" cy="274320"/>
            </a:xfrm>
            <a:prstGeom prst="homePlat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Background</a:t>
              </a:r>
              <a:endParaRPr lang="en-US" sz="1000" b="1" dirty="0">
                <a:solidFill>
                  <a:schemeClr val="bg1"/>
                </a:solidFill>
              </a:endParaRPr>
            </a:p>
          </p:txBody>
        </p:sp>
        <p:sp>
          <p:nvSpPr>
            <p:cNvPr id="9" name="Chevron 8"/>
            <p:cNvSpPr/>
            <p:nvPr/>
          </p:nvSpPr>
          <p:spPr>
            <a:xfrm>
              <a:off x="977294"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Proposal</a:t>
              </a:r>
              <a:endParaRPr lang="en-US" sz="1000" b="1" dirty="0">
                <a:solidFill>
                  <a:schemeClr val="tx2"/>
                </a:solidFill>
              </a:endParaRPr>
            </a:p>
          </p:txBody>
        </p:sp>
        <p:sp>
          <p:nvSpPr>
            <p:cNvPr id="11" name="Chevron 10"/>
            <p:cNvSpPr/>
            <p:nvPr/>
          </p:nvSpPr>
          <p:spPr>
            <a:xfrm>
              <a:off x="1970868"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12" name="Chevron 11"/>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13" name="Slide Number Placeholder 6"/>
          <p:cNvSpPr>
            <a:spLocks noGrp="1"/>
          </p:cNvSpPr>
          <p:nvPr>
            <p:ph type="sldNum" sz="quarter" idx="4"/>
          </p:nvPr>
        </p:nvSpPr>
        <p:spPr>
          <a:xfrm>
            <a:off x="8686800" y="5725889"/>
            <a:ext cx="457200" cy="365125"/>
          </a:xfrm>
        </p:spPr>
        <p:txBody>
          <a:bodyPr/>
          <a:lstStyle/>
          <a:p>
            <a:r>
              <a:rPr lang="en-US" smtClean="0"/>
              <a:t>2</a:t>
            </a:r>
            <a:endParaRPr lang="en-US"/>
          </a:p>
        </p:txBody>
      </p:sp>
    </p:spTree>
    <p:extLst>
      <p:ext uri="{BB962C8B-B14F-4D97-AF65-F5344CB8AC3E}">
        <p14:creationId xmlns:p14="http://schemas.microsoft.com/office/powerpoint/2010/main" val="1828026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primer on information theory (cont.)</a:t>
            </a:r>
            <a:endParaRPr lang="en-US" dirty="0"/>
          </a:p>
        </p:txBody>
      </p:sp>
      <p:sp>
        <p:nvSpPr>
          <p:cNvPr id="14" name="Rectangle 13"/>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lvl="0" indent="-228600" defTabSz="914400">
              <a:defRPr/>
            </a:pPr>
            <a:r>
              <a:rPr lang="en-US" sz="1000" dirty="0" smtClean="0">
                <a:solidFill>
                  <a:schemeClr val="bg1"/>
                </a:solidFill>
                <a:latin typeface="Calibri" charset="0"/>
                <a:ea typeface="Calibri" charset="0"/>
                <a:cs typeface="Calibri" charset="0"/>
              </a:rPr>
              <a:t>Source:  Wikimedia</a:t>
            </a:r>
          </a:p>
        </p:txBody>
      </p:sp>
      <p:pic>
        <p:nvPicPr>
          <p:cNvPr id="24" name="Picture 23"/>
          <p:cNvPicPr>
            <a:picLocks noChangeAspect="1"/>
          </p:cNvPicPr>
          <p:nvPr/>
        </p:nvPicPr>
        <p:blipFill>
          <a:blip r:embed="rId3"/>
          <a:stretch>
            <a:fillRect/>
          </a:stretch>
        </p:blipFill>
        <p:spPr>
          <a:xfrm>
            <a:off x="2512442" y="4840282"/>
            <a:ext cx="4001927" cy="257964"/>
          </a:xfrm>
          <a:prstGeom prst="rect">
            <a:avLst/>
          </a:prstGeom>
        </p:spPr>
      </p:pic>
      <p:pic>
        <p:nvPicPr>
          <p:cNvPr id="25" name="Picture 24"/>
          <p:cNvPicPr>
            <a:picLocks noChangeAspect="1"/>
          </p:cNvPicPr>
          <p:nvPr/>
        </p:nvPicPr>
        <p:blipFill>
          <a:blip r:embed="rId4"/>
          <a:stretch>
            <a:fillRect/>
          </a:stretch>
        </p:blipFill>
        <p:spPr>
          <a:xfrm>
            <a:off x="2512442" y="5221370"/>
            <a:ext cx="3081147" cy="641612"/>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5605" y="1721109"/>
            <a:ext cx="3927074" cy="1835907"/>
          </a:xfrm>
          <a:prstGeom prst="rect">
            <a:avLst/>
          </a:prstGeom>
        </p:spPr>
      </p:pic>
      <p:pic>
        <p:nvPicPr>
          <p:cNvPr id="27" name="Picture 26"/>
          <p:cNvPicPr>
            <a:picLocks noChangeAspect="1"/>
          </p:cNvPicPr>
          <p:nvPr/>
        </p:nvPicPr>
        <p:blipFill>
          <a:blip r:embed="rId6"/>
          <a:stretch>
            <a:fillRect/>
          </a:stretch>
        </p:blipFill>
        <p:spPr>
          <a:xfrm>
            <a:off x="2512442" y="3958779"/>
            <a:ext cx="3246309" cy="573316"/>
          </a:xfrm>
          <a:prstGeom prst="rect">
            <a:avLst/>
          </a:prstGeom>
        </p:spPr>
      </p:pic>
    </p:spTree>
    <p:extLst>
      <p:ext uri="{BB962C8B-B14F-4D97-AF65-F5344CB8AC3E}">
        <p14:creationId xmlns:p14="http://schemas.microsoft.com/office/powerpoint/2010/main" val="1242195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lstStyle/>
          <a:p>
            <a:r>
              <a:rPr lang="en-US" dirty="0" smtClean="0"/>
              <a:t>Shapes with </a:t>
            </a:r>
            <a:r>
              <a:rPr lang="en-US" dirty="0" smtClean="0"/>
              <a:t>lower critical densities have steeper change in velocity versus pressure</a:t>
            </a:r>
            <a:endParaRPr lang="en-US" dirty="0"/>
          </a:p>
        </p:txBody>
      </p:sp>
      <p:pic>
        <p:nvPicPr>
          <p:cNvPr id="3" name="Picture 2" descr="3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83" y="2444419"/>
            <a:ext cx="1303699" cy="1143000"/>
          </a:xfrm>
          <a:prstGeom prst="rect">
            <a:avLst/>
          </a:prstGeom>
        </p:spPr>
      </p:pic>
      <p:pic>
        <p:nvPicPr>
          <p:cNvPr id="5" name="Picture 4" descr="4_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5854" y="2444419"/>
            <a:ext cx="1303699" cy="1143000"/>
          </a:xfrm>
          <a:prstGeom prst="rect">
            <a:avLst/>
          </a:prstGeom>
        </p:spPr>
      </p:pic>
      <p:pic>
        <p:nvPicPr>
          <p:cNvPr id="6" name="Picture 5" descr="5_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1125" y="2444419"/>
            <a:ext cx="1303699" cy="1143000"/>
          </a:xfrm>
          <a:prstGeom prst="rect">
            <a:avLst/>
          </a:prstGeom>
        </p:spPr>
      </p:pic>
      <p:pic>
        <p:nvPicPr>
          <p:cNvPr id="12" name="Picture 11" descr="6_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6396" y="2444419"/>
            <a:ext cx="1303699" cy="1143000"/>
          </a:xfrm>
          <a:prstGeom prst="rect">
            <a:avLst/>
          </a:prstGeom>
        </p:spPr>
      </p:pic>
      <p:pic>
        <p:nvPicPr>
          <p:cNvPr id="13" name="Picture 12" descr="7_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1667" y="2444419"/>
            <a:ext cx="1303699" cy="1143000"/>
          </a:xfrm>
          <a:prstGeom prst="rect">
            <a:avLst/>
          </a:prstGeom>
        </p:spPr>
      </p:pic>
      <p:pic>
        <p:nvPicPr>
          <p:cNvPr id="16" name="Picture 15" descr="8_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6936" y="2444419"/>
            <a:ext cx="1303699" cy="1143000"/>
          </a:xfrm>
          <a:prstGeom prst="rect">
            <a:avLst/>
          </a:prstGeom>
        </p:spPr>
      </p:pic>
      <p:pic>
        <p:nvPicPr>
          <p:cNvPr id="18" name="Picture 17" descr="3_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0583" y="3839915"/>
            <a:ext cx="1303699" cy="1143000"/>
          </a:xfrm>
          <a:prstGeom prst="rect">
            <a:avLst/>
          </a:prstGeom>
        </p:spPr>
      </p:pic>
      <p:pic>
        <p:nvPicPr>
          <p:cNvPr id="19" name="Picture 18" descr="4_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35854" y="3839915"/>
            <a:ext cx="1303699" cy="1143000"/>
          </a:xfrm>
          <a:prstGeom prst="rect">
            <a:avLst/>
          </a:prstGeom>
        </p:spPr>
      </p:pic>
      <p:pic>
        <p:nvPicPr>
          <p:cNvPr id="20" name="Picture 19" descr="5_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11125" y="3839915"/>
            <a:ext cx="1303699" cy="1143000"/>
          </a:xfrm>
          <a:prstGeom prst="rect">
            <a:avLst/>
          </a:prstGeom>
        </p:spPr>
      </p:pic>
      <p:pic>
        <p:nvPicPr>
          <p:cNvPr id="21" name="Picture 20" descr="6_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86396" y="3839915"/>
            <a:ext cx="1303699" cy="1143000"/>
          </a:xfrm>
          <a:prstGeom prst="rect">
            <a:avLst/>
          </a:prstGeom>
        </p:spPr>
      </p:pic>
      <p:pic>
        <p:nvPicPr>
          <p:cNvPr id="22" name="Picture 21" descr="7_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1667" y="3839915"/>
            <a:ext cx="1303699" cy="1143000"/>
          </a:xfrm>
          <a:prstGeom prst="rect">
            <a:avLst/>
          </a:prstGeom>
        </p:spPr>
      </p:pic>
      <p:pic>
        <p:nvPicPr>
          <p:cNvPr id="23" name="Picture 22" descr="8_1.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36936" y="3839915"/>
            <a:ext cx="1303699" cy="1143000"/>
          </a:xfrm>
          <a:prstGeom prst="rect">
            <a:avLst/>
          </a:prstGeom>
        </p:spPr>
      </p:pic>
      <p:pic>
        <p:nvPicPr>
          <p:cNvPr id="29" name="Picture 28" descr="download.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20001" y="5075515"/>
            <a:ext cx="1646357" cy="339561"/>
          </a:xfrm>
          <a:prstGeom prst="rect">
            <a:avLst/>
          </a:prstGeom>
        </p:spPr>
      </p:pic>
      <p:sp>
        <p:nvSpPr>
          <p:cNvPr id="33" name="Rectangle 32"/>
          <p:cNvSpPr/>
          <p:nvPr/>
        </p:nvSpPr>
        <p:spPr>
          <a:xfrm>
            <a:off x="760583" y="2071868"/>
            <a:ext cx="1303700" cy="2299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3</a:t>
            </a:r>
            <a:endParaRPr lang="en-US" sz="1200" dirty="0">
              <a:solidFill>
                <a:schemeClr val="bg1"/>
              </a:solidFill>
              <a:latin typeface="Arial" charset="0"/>
              <a:ea typeface="Arial" charset="0"/>
              <a:cs typeface="Arial" charset="0"/>
            </a:endParaRPr>
          </a:p>
        </p:txBody>
      </p:sp>
      <p:sp>
        <p:nvSpPr>
          <p:cNvPr id="36" name="Rectangle 35"/>
          <p:cNvSpPr/>
          <p:nvPr/>
        </p:nvSpPr>
        <p:spPr>
          <a:xfrm>
            <a:off x="2135853" y="2071868"/>
            <a:ext cx="1303700" cy="2299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4</a:t>
            </a:r>
            <a:endParaRPr lang="en-US" sz="1200" dirty="0">
              <a:solidFill>
                <a:schemeClr val="bg1"/>
              </a:solidFill>
              <a:latin typeface="Arial" charset="0"/>
              <a:ea typeface="Arial" charset="0"/>
              <a:cs typeface="Arial" charset="0"/>
            </a:endParaRPr>
          </a:p>
        </p:txBody>
      </p:sp>
      <p:sp>
        <p:nvSpPr>
          <p:cNvPr id="37" name="Rectangle 36"/>
          <p:cNvSpPr/>
          <p:nvPr/>
        </p:nvSpPr>
        <p:spPr>
          <a:xfrm>
            <a:off x="3511123" y="2071868"/>
            <a:ext cx="1303700" cy="2299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5</a:t>
            </a:r>
            <a:endParaRPr lang="en-US" sz="1200" dirty="0">
              <a:solidFill>
                <a:schemeClr val="bg1"/>
              </a:solidFill>
              <a:latin typeface="Arial" charset="0"/>
              <a:ea typeface="Arial" charset="0"/>
              <a:cs typeface="Arial" charset="0"/>
            </a:endParaRPr>
          </a:p>
        </p:txBody>
      </p:sp>
      <p:sp>
        <p:nvSpPr>
          <p:cNvPr id="38" name="Rectangle 37"/>
          <p:cNvSpPr/>
          <p:nvPr/>
        </p:nvSpPr>
        <p:spPr>
          <a:xfrm>
            <a:off x="4886393" y="2071868"/>
            <a:ext cx="1303700" cy="2299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6</a:t>
            </a:r>
            <a:endParaRPr lang="en-US" sz="1200" dirty="0">
              <a:solidFill>
                <a:schemeClr val="bg1"/>
              </a:solidFill>
              <a:latin typeface="Arial" charset="0"/>
              <a:ea typeface="Arial" charset="0"/>
              <a:cs typeface="Arial" charset="0"/>
            </a:endParaRPr>
          </a:p>
        </p:txBody>
      </p:sp>
      <p:sp>
        <p:nvSpPr>
          <p:cNvPr id="39" name="Rectangle 38"/>
          <p:cNvSpPr/>
          <p:nvPr/>
        </p:nvSpPr>
        <p:spPr>
          <a:xfrm>
            <a:off x="6261663" y="2071868"/>
            <a:ext cx="1303700" cy="2299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7</a:t>
            </a:r>
            <a:endParaRPr lang="en-US" sz="1200" dirty="0">
              <a:solidFill>
                <a:schemeClr val="bg1"/>
              </a:solidFill>
              <a:latin typeface="Arial" charset="0"/>
              <a:ea typeface="Arial" charset="0"/>
              <a:cs typeface="Arial" charset="0"/>
            </a:endParaRPr>
          </a:p>
        </p:txBody>
      </p:sp>
      <p:sp>
        <p:nvSpPr>
          <p:cNvPr id="40" name="Rectangle 39"/>
          <p:cNvSpPr/>
          <p:nvPr/>
        </p:nvSpPr>
        <p:spPr>
          <a:xfrm>
            <a:off x="7636935" y="2071868"/>
            <a:ext cx="1303700" cy="2299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8</a:t>
            </a:r>
            <a:endParaRPr lang="en-US" sz="1200" dirty="0">
              <a:solidFill>
                <a:schemeClr val="bg1"/>
              </a:solidFill>
              <a:latin typeface="Arial" charset="0"/>
              <a:ea typeface="Arial" charset="0"/>
              <a:cs typeface="Arial" charset="0"/>
            </a:endParaRPr>
          </a:p>
        </p:txBody>
      </p:sp>
      <p:sp>
        <p:nvSpPr>
          <p:cNvPr id="41" name="Rectangle 40"/>
          <p:cNvSpPr/>
          <p:nvPr/>
        </p:nvSpPr>
        <p:spPr>
          <a:xfrm rot="16200000">
            <a:off x="-146992" y="2842326"/>
            <a:ext cx="1277714" cy="3471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latin typeface="Arial" charset="0"/>
                <a:ea typeface="Arial" charset="0"/>
                <a:cs typeface="Arial" charset="0"/>
              </a:rPr>
              <a:t>Edge-FW</a:t>
            </a:r>
            <a:endParaRPr lang="en-US" sz="1200" dirty="0">
              <a:solidFill>
                <a:srgbClr val="000000"/>
              </a:solidFill>
              <a:latin typeface="Arial" charset="0"/>
              <a:ea typeface="Arial" charset="0"/>
              <a:cs typeface="Arial" charset="0"/>
            </a:endParaRPr>
          </a:p>
        </p:txBody>
      </p:sp>
      <p:sp>
        <p:nvSpPr>
          <p:cNvPr id="42" name="Rectangle 41"/>
          <p:cNvSpPr/>
          <p:nvPr/>
        </p:nvSpPr>
        <p:spPr>
          <a:xfrm rot="16200000">
            <a:off x="-146992" y="4237821"/>
            <a:ext cx="1277714" cy="3471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latin typeface="Arial" charset="0"/>
                <a:ea typeface="Arial" charset="0"/>
                <a:cs typeface="Arial" charset="0"/>
              </a:rPr>
              <a:t>Vertex-FW</a:t>
            </a:r>
            <a:endParaRPr lang="en-US" sz="120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8279145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Clusters of disks do not have translational or rotational </a:t>
            </a:r>
            <a:r>
              <a:rPr lang="en-US" dirty="0" smtClean="0"/>
              <a:t>motion</a:t>
            </a:r>
            <a:endParaRPr lang="en-US" dirty="0"/>
          </a:p>
        </p:txBody>
      </p:sp>
      <p:pic>
        <p:nvPicPr>
          <p:cNvPr id="22" name="Picture 21"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884" y="1699288"/>
            <a:ext cx="3680232" cy="3827752"/>
          </a:xfrm>
          <a:prstGeom prst="rect">
            <a:avLst/>
          </a:prstGeom>
        </p:spPr>
      </p:pic>
      <p:grpSp>
        <p:nvGrpSpPr>
          <p:cNvPr id="31" name="Group 30"/>
          <p:cNvGrpSpPr/>
          <p:nvPr/>
        </p:nvGrpSpPr>
        <p:grpSpPr>
          <a:xfrm>
            <a:off x="6520824" y="5527040"/>
            <a:ext cx="2623176" cy="506508"/>
            <a:chOff x="4847542" y="6856869"/>
            <a:chExt cx="3839258" cy="741320"/>
          </a:xfrm>
        </p:grpSpPr>
        <p:pic>
          <p:nvPicPr>
            <p:cNvPr id="21" name="Picture 20"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542" y="6856869"/>
              <a:ext cx="3839258" cy="741320"/>
            </a:xfrm>
            <a:prstGeom prst="rect">
              <a:avLst/>
            </a:prstGeom>
          </p:spPr>
        </p:pic>
        <p:sp>
          <p:nvSpPr>
            <p:cNvPr id="30" name="Rectangle 29"/>
            <p:cNvSpPr/>
            <p:nvPr/>
          </p:nvSpPr>
          <p:spPr>
            <a:xfrm>
              <a:off x="5036403" y="6952073"/>
              <a:ext cx="3477430" cy="20074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dirty="0">
                <a:solidFill>
                  <a:schemeClr val="tx1"/>
                </a:solidFill>
              </a:endParaRPr>
            </a:p>
          </p:txBody>
        </p:sp>
      </p:grpSp>
    </p:spTree>
    <p:extLst>
      <p:ext uri="{BB962C8B-B14F-4D97-AF65-F5344CB8AC3E}">
        <p14:creationId xmlns:p14="http://schemas.microsoft.com/office/powerpoint/2010/main" val="1125190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smtClean="0"/>
              <a:t>Clusters of </a:t>
            </a:r>
            <a:r>
              <a:rPr lang="is-IS" dirty="0" smtClean="0"/>
              <a:t>shapes can sustain both </a:t>
            </a:r>
            <a:r>
              <a:rPr lang="is-IS" dirty="0" smtClean="0"/>
              <a:t>translational and rotational </a:t>
            </a:r>
            <a:r>
              <a:rPr lang="is-IS" dirty="0" smtClean="0"/>
              <a:t>motion</a:t>
            </a:r>
            <a:endParaRPr lang="en-US" dirty="0"/>
          </a:p>
        </p:txBody>
      </p:sp>
      <p:sp>
        <p:nvSpPr>
          <p:cNvPr id="13" name="Rectangle 12"/>
          <p:cNvSpPr/>
          <p:nvPr/>
        </p:nvSpPr>
        <p:spPr>
          <a:xfrm>
            <a:off x="817863" y="7047977"/>
            <a:ext cx="2978710" cy="69474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Displacement field (high density system)</a:t>
            </a:r>
          </a:p>
          <a:p>
            <a:r>
              <a:rPr lang="en-US" dirty="0" smtClean="0">
                <a:solidFill>
                  <a:schemeClr val="tx1"/>
                </a:solidFill>
              </a:rPr>
              <a:t>Rep 5</a:t>
            </a:r>
            <a:endParaRPr lang="en-US" dirty="0">
              <a:solidFill>
                <a:schemeClr val="tx1"/>
              </a:solidFill>
            </a:endParaRPr>
          </a:p>
        </p:txBody>
      </p:sp>
      <p:sp>
        <p:nvSpPr>
          <p:cNvPr id="14" name="Rectangle 13"/>
          <p:cNvSpPr/>
          <p:nvPr/>
        </p:nvSpPr>
        <p:spPr>
          <a:xfrm>
            <a:off x="5181886" y="7047977"/>
            <a:ext cx="2978710" cy="1166244"/>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Displacement field (low-density 5 or 6-gons)</a:t>
            </a:r>
          </a:p>
          <a:p>
            <a:r>
              <a:rPr lang="en-US" dirty="0" smtClean="0">
                <a:solidFill>
                  <a:schemeClr val="tx1"/>
                </a:solidFill>
              </a:rPr>
              <a:t>Rep 2</a:t>
            </a:r>
          </a:p>
        </p:txBody>
      </p:sp>
      <p:pic>
        <p:nvPicPr>
          <p:cNvPr id="24" name="Picture 23"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7" y="-1894100"/>
            <a:ext cx="2024715" cy="1808305"/>
          </a:xfrm>
          <a:prstGeom prst="rect">
            <a:avLst/>
          </a:prstGeom>
        </p:spPr>
      </p:pic>
      <p:pic>
        <p:nvPicPr>
          <p:cNvPr id="26" name="Picture 25"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763" y="-1932494"/>
            <a:ext cx="2175593" cy="1891653"/>
          </a:xfrm>
          <a:prstGeom prst="rect">
            <a:avLst/>
          </a:prstGeom>
        </p:spPr>
      </p:pic>
      <p:sp>
        <p:nvSpPr>
          <p:cNvPr id="27" name="Rectangle 26"/>
          <p:cNvSpPr/>
          <p:nvPr/>
        </p:nvSpPr>
        <p:spPr>
          <a:xfrm>
            <a:off x="5806296" y="-1684690"/>
            <a:ext cx="2978710" cy="69474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Rep 2 unless otherwise indicated</a:t>
            </a:r>
            <a:endParaRPr lang="en-US" dirty="0">
              <a:solidFill>
                <a:schemeClr val="tx1"/>
              </a:solidFill>
            </a:endParaRPr>
          </a:p>
        </p:txBody>
      </p:sp>
      <p:sp>
        <p:nvSpPr>
          <p:cNvPr id="6" name="Rectangle 5"/>
          <p:cNvSpPr/>
          <p:nvPr/>
        </p:nvSpPr>
        <p:spPr>
          <a:xfrm>
            <a:off x="4684965" y="1657778"/>
            <a:ext cx="3950208"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Example: Rotational motion</a:t>
            </a:r>
            <a:endParaRPr lang="en-US" dirty="0">
              <a:solidFill>
                <a:schemeClr val="bg1"/>
              </a:solidFill>
            </a:endParaRPr>
          </a:p>
        </p:txBody>
      </p:sp>
      <p:sp>
        <p:nvSpPr>
          <p:cNvPr id="7" name="Rectangle 6"/>
          <p:cNvSpPr/>
          <p:nvPr/>
        </p:nvSpPr>
        <p:spPr>
          <a:xfrm>
            <a:off x="508827" y="1657778"/>
            <a:ext cx="3950208"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Example: Translational motion</a:t>
            </a:r>
            <a:endParaRPr lang="en-US" dirty="0">
              <a:solidFill>
                <a:schemeClr val="bg1"/>
              </a:solidFill>
            </a:endParaRPr>
          </a:p>
        </p:txBody>
      </p:sp>
      <p:pic>
        <p:nvPicPr>
          <p:cNvPr id="25" name="Picture 24" descr="down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4965" y="2187841"/>
            <a:ext cx="3839367" cy="3429000"/>
          </a:xfrm>
          <a:prstGeom prst="rect">
            <a:avLst/>
          </a:prstGeom>
        </p:spPr>
      </p:pic>
      <p:pic>
        <p:nvPicPr>
          <p:cNvPr id="29" name="Picture 28" descr="downloa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827" y="2187842"/>
            <a:ext cx="3943697" cy="3429000"/>
          </a:xfrm>
          <a:prstGeom prst="rect">
            <a:avLst/>
          </a:prstGeom>
        </p:spPr>
      </p:pic>
      <p:grpSp>
        <p:nvGrpSpPr>
          <p:cNvPr id="18" name="Group 17"/>
          <p:cNvGrpSpPr/>
          <p:nvPr/>
        </p:nvGrpSpPr>
        <p:grpSpPr>
          <a:xfrm>
            <a:off x="6520824" y="5527040"/>
            <a:ext cx="2623176" cy="506508"/>
            <a:chOff x="4847542" y="6856869"/>
            <a:chExt cx="3839258" cy="741320"/>
          </a:xfrm>
        </p:grpSpPr>
        <p:pic>
          <p:nvPicPr>
            <p:cNvPr id="19" name="Picture 18" descr="downloa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7542" y="6856869"/>
              <a:ext cx="3839258" cy="741320"/>
            </a:xfrm>
            <a:prstGeom prst="rect">
              <a:avLst/>
            </a:prstGeom>
          </p:spPr>
        </p:pic>
        <p:sp>
          <p:nvSpPr>
            <p:cNvPr id="20" name="Rectangle 19"/>
            <p:cNvSpPr/>
            <p:nvPr/>
          </p:nvSpPr>
          <p:spPr>
            <a:xfrm>
              <a:off x="5036403" y="6952073"/>
              <a:ext cx="3477430" cy="20074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dirty="0">
                <a:solidFill>
                  <a:schemeClr val="tx1"/>
                </a:solidFill>
              </a:endParaRPr>
            </a:p>
          </p:txBody>
        </p:sp>
      </p:grpSp>
      <p:sp>
        <p:nvSpPr>
          <p:cNvPr id="23" name="Rectangle 22"/>
          <p:cNvSpPr/>
          <p:nvPr/>
        </p:nvSpPr>
        <p:spPr>
          <a:xfrm>
            <a:off x="2463656" y="3413760"/>
            <a:ext cx="1620664" cy="173736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dirty="0">
              <a:solidFill>
                <a:schemeClr val="tx1"/>
              </a:solidFill>
            </a:endParaRPr>
          </a:p>
        </p:txBody>
      </p:sp>
      <p:sp>
        <p:nvSpPr>
          <p:cNvPr id="28" name="Rectangle 27"/>
          <p:cNvSpPr/>
          <p:nvPr/>
        </p:nvSpPr>
        <p:spPr>
          <a:xfrm>
            <a:off x="6680343" y="4551680"/>
            <a:ext cx="939657" cy="84328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dirty="0">
              <a:solidFill>
                <a:schemeClr val="tx1"/>
              </a:solidFill>
            </a:endParaRPr>
          </a:p>
        </p:txBody>
      </p:sp>
    </p:spTree>
    <p:extLst>
      <p:ext uri="{BB962C8B-B14F-4D97-AF65-F5344CB8AC3E}">
        <p14:creationId xmlns:p14="http://schemas.microsoft.com/office/powerpoint/2010/main" val="33755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disks, large clusters form via </a:t>
            </a:r>
            <a:r>
              <a:rPr lang="en-US" b="1" i="1" dirty="0" smtClean="0"/>
              <a:t>merging</a:t>
            </a:r>
            <a:r>
              <a:rPr lang="en-US" dirty="0" smtClean="0"/>
              <a:t>, rather than </a:t>
            </a:r>
            <a:r>
              <a:rPr lang="en-US" dirty="0" smtClean="0"/>
              <a:t>colliding)</a:t>
            </a:r>
            <a:endParaRPr lang="en-US" dirty="0"/>
          </a:p>
        </p:txBody>
      </p:sp>
      <p:sp>
        <p:nvSpPr>
          <p:cNvPr id="7" name="Rectangle 6"/>
          <p:cNvSpPr/>
          <p:nvPr/>
        </p:nvSpPr>
        <p:spPr>
          <a:xfrm>
            <a:off x="555585" y="1950827"/>
            <a:ext cx="7965725"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Disks</a:t>
            </a:r>
            <a:endParaRPr lang="en-US" dirty="0">
              <a:solidFill>
                <a:schemeClr val="bg1"/>
              </a:solidFill>
            </a:endParaRPr>
          </a:p>
        </p:txBody>
      </p:sp>
      <p:sp>
        <p:nvSpPr>
          <p:cNvPr id="8" name="Rectangle 7"/>
          <p:cNvSpPr/>
          <p:nvPr/>
        </p:nvSpPr>
        <p:spPr>
          <a:xfrm>
            <a:off x="2117340" y="7205837"/>
            <a:ext cx="4971198" cy="1051845"/>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dirty="0">
                <a:solidFill>
                  <a:schemeClr val="tx1"/>
                </a:solidFill>
              </a:rPr>
              <a:t>Is this true in 3/4-gons? May be something about the densest packing lattice ability to stabilize shear (rotation/translation)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2" y="2500129"/>
            <a:ext cx="6250334" cy="3125167"/>
          </a:xfrm>
          <a:prstGeom prst="rect">
            <a:avLst/>
          </a:prstGeom>
        </p:spPr>
      </p:pic>
      <p:pic>
        <p:nvPicPr>
          <p:cNvPr id="9" name="Picture 8"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5797" y="2738697"/>
            <a:ext cx="2565513" cy="2668350"/>
          </a:xfrm>
          <a:prstGeom prst="rect">
            <a:avLst/>
          </a:prstGeom>
        </p:spPr>
      </p:pic>
      <p:grpSp>
        <p:nvGrpSpPr>
          <p:cNvPr id="11" name="Group 10"/>
          <p:cNvGrpSpPr/>
          <p:nvPr/>
        </p:nvGrpSpPr>
        <p:grpSpPr>
          <a:xfrm>
            <a:off x="6013672" y="5450662"/>
            <a:ext cx="2565513" cy="495373"/>
            <a:chOff x="4847542" y="6856869"/>
            <a:chExt cx="3839258" cy="741320"/>
          </a:xfrm>
        </p:grpSpPr>
        <p:pic>
          <p:nvPicPr>
            <p:cNvPr id="12" name="Picture 11" descr="down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7542" y="6856869"/>
              <a:ext cx="3839258" cy="741320"/>
            </a:xfrm>
            <a:prstGeom prst="rect">
              <a:avLst/>
            </a:prstGeom>
          </p:spPr>
        </p:pic>
        <p:sp>
          <p:nvSpPr>
            <p:cNvPr id="15" name="Rectangle 14"/>
            <p:cNvSpPr/>
            <p:nvPr/>
          </p:nvSpPr>
          <p:spPr>
            <a:xfrm>
              <a:off x="5036403" y="6952073"/>
              <a:ext cx="3477430" cy="20074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dirty="0">
                <a:solidFill>
                  <a:schemeClr val="tx1"/>
                </a:solidFill>
              </a:endParaRPr>
            </a:p>
          </p:txBody>
        </p:sp>
      </p:grpSp>
      <p:grpSp>
        <p:nvGrpSpPr>
          <p:cNvPr id="6" name="Group 5"/>
          <p:cNvGrpSpPr/>
          <p:nvPr/>
        </p:nvGrpSpPr>
        <p:grpSpPr>
          <a:xfrm>
            <a:off x="5151120" y="5555821"/>
            <a:ext cx="659370" cy="497561"/>
            <a:chOff x="5151120" y="5555821"/>
            <a:chExt cx="659370" cy="497561"/>
          </a:xfrm>
        </p:grpSpPr>
        <p:pic>
          <p:nvPicPr>
            <p:cNvPr id="10" name="Picture 9" descr="ZzAi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1120" y="5555821"/>
              <a:ext cx="659370" cy="497561"/>
            </a:xfrm>
            <a:prstGeom prst="rect">
              <a:avLst/>
            </a:prstGeom>
          </p:spPr>
        </p:pic>
        <p:cxnSp>
          <p:nvCxnSpPr>
            <p:cNvPr id="5" name="Straight Arrow Connector 4"/>
            <p:cNvCxnSpPr/>
            <p:nvPr/>
          </p:nvCxnSpPr>
          <p:spPr>
            <a:xfrm flipH="1" flipV="1">
              <a:off x="5283200" y="5575240"/>
              <a:ext cx="101600" cy="134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18836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Video</a:t>
            </a:r>
            <a:r>
              <a:rPr lang="en-US" dirty="0" smtClean="0"/>
              <a:t>: 3 and 4-gons have shear planes, can’t stabilize stresses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964"/>
            <a:ext cx="9144000" cy="4572000"/>
          </a:xfrm>
          <a:prstGeom prst="rect">
            <a:avLst/>
          </a:prstGeom>
        </p:spPr>
      </p:pic>
      <p:grpSp>
        <p:nvGrpSpPr>
          <p:cNvPr id="5" name="Group 4"/>
          <p:cNvGrpSpPr/>
          <p:nvPr/>
        </p:nvGrpSpPr>
        <p:grpSpPr>
          <a:xfrm>
            <a:off x="8484630" y="5555821"/>
            <a:ext cx="659370" cy="497561"/>
            <a:chOff x="5151120" y="5555821"/>
            <a:chExt cx="659370" cy="497561"/>
          </a:xfrm>
        </p:grpSpPr>
        <p:pic>
          <p:nvPicPr>
            <p:cNvPr id="7" name="Picture 6" descr="ZzAi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120" y="5555821"/>
              <a:ext cx="659370" cy="497561"/>
            </a:xfrm>
            <a:prstGeom prst="rect">
              <a:avLst/>
            </a:prstGeom>
          </p:spPr>
        </p:pic>
        <p:cxnSp>
          <p:nvCxnSpPr>
            <p:cNvPr id="8" name="Straight Arrow Connector 7"/>
            <p:cNvCxnSpPr/>
            <p:nvPr/>
          </p:nvCxnSpPr>
          <p:spPr>
            <a:xfrm flipH="1" flipV="1">
              <a:off x="5283200" y="5575240"/>
              <a:ext cx="101600" cy="134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083942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Video</a:t>
            </a:r>
            <a:r>
              <a:rPr lang="en-US" dirty="0" smtClean="0"/>
              <a:t>: 5/7/8-gons pack, but not perfectly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3385"/>
            <a:ext cx="9144000" cy="4572000"/>
          </a:xfrm>
          <a:prstGeom prst="rect">
            <a:avLst/>
          </a:prstGeom>
        </p:spPr>
      </p:pic>
      <p:grpSp>
        <p:nvGrpSpPr>
          <p:cNvPr id="7" name="Group 6"/>
          <p:cNvGrpSpPr/>
          <p:nvPr/>
        </p:nvGrpSpPr>
        <p:grpSpPr>
          <a:xfrm>
            <a:off x="8484630" y="5555821"/>
            <a:ext cx="659370" cy="497561"/>
            <a:chOff x="5151120" y="5555821"/>
            <a:chExt cx="659370" cy="497561"/>
          </a:xfrm>
        </p:grpSpPr>
        <p:pic>
          <p:nvPicPr>
            <p:cNvPr id="9" name="Picture 8" descr="ZzAi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120" y="5555821"/>
              <a:ext cx="659370" cy="497561"/>
            </a:xfrm>
            <a:prstGeom prst="rect">
              <a:avLst/>
            </a:prstGeom>
          </p:spPr>
        </p:pic>
        <p:cxnSp>
          <p:nvCxnSpPr>
            <p:cNvPr id="10" name="Straight Arrow Connector 9"/>
            <p:cNvCxnSpPr/>
            <p:nvPr/>
          </p:nvCxnSpPr>
          <p:spPr>
            <a:xfrm flipH="1" flipV="1">
              <a:off x="5283200" y="5575240"/>
              <a:ext cx="101600" cy="134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41775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Video</a:t>
            </a:r>
            <a:r>
              <a:rPr lang="en-US" dirty="0" smtClean="0"/>
              <a:t>: 6-gons tile space</a:t>
            </a:r>
            <a:endParaRPr lang="en-US" dirty="0"/>
          </a:p>
        </p:txBody>
      </p:sp>
      <p:sp>
        <p:nvSpPr>
          <p:cNvPr id="5" name="Rectangle 4"/>
          <p:cNvSpPr/>
          <p:nvPr/>
        </p:nvSpPr>
        <p:spPr>
          <a:xfrm>
            <a:off x="-1" y="6217553"/>
            <a:ext cx="5651501" cy="64044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i="1" dirty="0" smtClean="0">
                <a:solidFill>
                  <a:schemeClr val="tx1"/>
                </a:solidFill>
              </a:rPr>
              <a:t>Could envision modeling a 4-fold </a:t>
            </a:r>
            <a:r>
              <a:rPr lang="en-US" i="1" dirty="0" err="1" smtClean="0">
                <a:solidFill>
                  <a:schemeClr val="tx1"/>
                </a:solidFill>
              </a:rPr>
              <a:t>pentile</a:t>
            </a:r>
            <a:r>
              <a:rPr lang="en-US" i="1" dirty="0" smtClean="0">
                <a:solidFill>
                  <a:schemeClr val="tx1"/>
                </a:solidFill>
              </a:rPr>
              <a:t> to test whether the density of the packing/lack of shear planes matters</a:t>
            </a:r>
            <a:endParaRPr lang="en-US" i="1"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1595"/>
            <a:ext cx="9144000" cy="4572000"/>
          </a:xfrm>
          <a:prstGeom prst="rect">
            <a:avLst/>
          </a:prstGeom>
        </p:spPr>
      </p:pic>
      <p:grpSp>
        <p:nvGrpSpPr>
          <p:cNvPr id="7" name="Group 6"/>
          <p:cNvGrpSpPr/>
          <p:nvPr/>
        </p:nvGrpSpPr>
        <p:grpSpPr>
          <a:xfrm>
            <a:off x="8484630" y="5555821"/>
            <a:ext cx="659370" cy="497561"/>
            <a:chOff x="5151120" y="5555821"/>
            <a:chExt cx="659370" cy="497561"/>
          </a:xfrm>
        </p:grpSpPr>
        <p:pic>
          <p:nvPicPr>
            <p:cNvPr id="8" name="Picture 7" descr="ZzAi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120" y="5555821"/>
              <a:ext cx="659370" cy="497561"/>
            </a:xfrm>
            <a:prstGeom prst="rect">
              <a:avLst/>
            </a:prstGeom>
          </p:spPr>
        </p:pic>
        <p:cxnSp>
          <p:nvCxnSpPr>
            <p:cNvPr id="9" name="Straight Arrow Connector 8"/>
            <p:cNvCxnSpPr/>
            <p:nvPr/>
          </p:nvCxnSpPr>
          <p:spPr>
            <a:xfrm flipH="1" flipV="1">
              <a:off x="5283200" y="5575240"/>
              <a:ext cx="101600" cy="134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8852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conclusion</a:t>
            </a:r>
            <a:r>
              <a:rPr lang="is-IS" dirty="0" smtClean="0"/>
              <a:t>: Shape matters</a:t>
            </a:r>
            <a:endParaRPr lang="en-US" dirty="0"/>
          </a:p>
        </p:txBody>
      </p:sp>
      <p:sp>
        <p:nvSpPr>
          <p:cNvPr id="6" name="Rectangle 5"/>
          <p:cNvSpPr/>
          <p:nvPr/>
        </p:nvSpPr>
        <p:spPr>
          <a:xfrm>
            <a:off x="2307234" y="1758530"/>
            <a:ext cx="3200400"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Questions</a:t>
            </a:r>
            <a:endParaRPr lang="en-US" dirty="0">
              <a:solidFill>
                <a:schemeClr val="bg1"/>
              </a:solidFill>
            </a:endParaRPr>
          </a:p>
        </p:txBody>
      </p:sp>
      <p:sp>
        <p:nvSpPr>
          <p:cNvPr id="7" name="Rectangle 6"/>
          <p:cNvSpPr/>
          <p:nvPr/>
        </p:nvSpPr>
        <p:spPr>
          <a:xfrm>
            <a:off x="355600" y="1758530"/>
            <a:ext cx="1828800"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Topic</a:t>
            </a:r>
            <a:endParaRPr lang="en-US" dirty="0">
              <a:solidFill>
                <a:schemeClr val="bg1"/>
              </a:solidFill>
            </a:endParaRPr>
          </a:p>
        </p:txBody>
      </p:sp>
      <p:sp>
        <p:nvSpPr>
          <p:cNvPr id="8" name="Rectangle 7"/>
          <p:cNvSpPr/>
          <p:nvPr/>
        </p:nvSpPr>
        <p:spPr>
          <a:xfrm>
            <a:off x="5659579" y="1758530"/>
            <a:ext cx="3200400" cy="3471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Findings</a:t>
            </a:r>
            <a:endParaRPr lang="en-US" dirty="0">
              <a:solidFill>
                <a:schemeClr val="bg1"/>
              </a:solidFill>
            </a:endParaRPr>
          </a:p>
        </p:txBody>
      </p:sp>
      <p:sp>
        <p:nvSpPr>
          <p:cNvPr id="9" name="Rectangle 8"/>
          <p:cNvSpPr/>
          <p:nvPr/>
        </p:nvSpPr>
        <p:spPr>
          <a:xfrm>
            <a:off x="355601" y="3901721"/>
            <a:ext cx="1828800" cy="199883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Collective behavior</a:t>
            </a:r>
          </a:p>
          <a:p>
            <a:pPr algn="ctr"/>
            <a:r>
              <a:rPr lang="en-US" i="1" dirty="0" smtClean="0">
                <a:solidFill>
                  <a:schemeClr val="tx1"/>
                </a:solidFill>
              </a:rPr>
              <a:t>Nucleation</a:t>
            </a:r>
            <a:endParaRPr lang="en-US" sz="1400" i="1" dirty="0">
              <a:solidFill>
                <a:schemeClr val="tx1"/>
              </a:solidFill>
            </a:endParaRPr>
          </a:p>
        </p:txBody>
      </p:sp>
      <p:sp>
        <p:nvSpPr>
          <p:cNvPr id="10" name="Rectangle 9"/>
          <p:cNvSpPr/>
          <p:nvPr/>
        </p:nvSpPr>
        <p:spPr>
          <a:xfrm>
            <a:off x="355601" y="2268908"/>
            <a:ext cx="1828800" cy="144231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Critical density</a:t>
            </a:r>
          </a:p>
          <a:p>
            <a:pPr algn="ctr"/>
            <a:r>
              <a:rPr lang="en-US" i="1" dirty="0" smtClean="0">
                <a:solidFill>
                  <a:schemeClr val="tx1"/>
                </a:solidFill>
              </a:rPr>
              <a:t>Phase separation</a:t>
            </a:r>
            <a:endParaRPr lang="en-US" sz="1400" i="1" dirty="0">
              <a:solidFill>
                <a:schemeClr val="tx1"/>
              </a:solidFill>
            </a:endParaRPr>
          </a:p>
        </p:txBody>
      </p:sp>
      <p:sp>
        <p:nvSpPr>
          <p:cNvPr id="11" name="Rectangle 10"/>
          <p:cNvSpPr/>
          <p:nvPr/>
        </p:nvSpPr>
        <p:spPr>
          <a:xfrm>
            <a:off x="2708325" y="2268908"/>
            <a:ext cx="2799309" cy="6858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tx1"/>
                </a:solidFill>
              </a:rPr>
              <a:t>How</a:t>
            </a:r>
            <a:r>
              <a:rPr lang="en-US" sz="1400" dirty="0">
                <a:solidFill>
                  <a:schemeClr val="tx1"/>
                </a:solidFill>
              </a:rPr>
              <a:t> does shape/force offset impact the </a:t>
            </a:r>
            <a:r>
              <a:rPr lang="en-US" sz="1400" dirty="0" smtClean="0">
                <a:solidFill>
                  <a:schemeClr val="tx1"/>
                </a:solidFill>
              </a:rPr>
              <a:t>critical density?</a:t>
            </a:r>
            <a:endParaRPr lang="en-US" sz="1400" i="1" dirty="0">
              <a:solidFill>
                <a:schemeClr val="tx1"/>
              </a:solidFill>
            </a:endParaRPr>
          </a:p>
        </p:txBody>
      </p:sp>
      <p:sp>
        <p:nvSpPr>
          <p:cNvPr id="12" name="Rectangle 11"/>
          <p:cNvSpPr/>
          <p:nvPr/>
        </p:nvSpPr>
        <p:spPr>
          <a:xfrm>
            <a:off x="2713634" y="3903482"/>
            <a:ext cx="2784298" cy="96675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tx1"/>
                </a:solidFill>
              </a:rPr>
              <a:t>How</a:t>
            </a:r>
            <a:r>
              <a:rPr lang="en-US" sz="1400" dirty="0">
                <a:solidFill>
                  <a:schemeClr val="tx1"/>
                </a:solidFill>
              </a:rPr>
              <a:t> does shape/force offset impact nucleation </a:t>
            </a:r>
            <a:r>
              <a:rPr lang="en-US" sz="1400" dirty="0" smtClean="0">
                <a:solidFill>
                  <a:schemeClr val="tx1"/>
                </a:solidFill>
              </a:rPr>
              <a:t>behavior?</a:t>
            </a:r>
            <a:endParaRPr lang="en-US" sz="1400" dirty="0">
              <a:solidFill>
                <a:schemeClr val="tx1"/>
              </a:solidFill>
            </a:endParaRPr>
          </a:p>
        </p:txBody>
      </p:sp>
      <p:sp>
        <p:nvSpPr>
          <p:cNvPr id="15" name="Oval 14"/>
          <p:cNvSpPr/>
          <p:nvPr/>
        </p:nvSpPr>
        <p:spPr>
          <a:xfrm>
            <a:off x="2316481" y="2268908"/>
            <a:ext cx="365760" cy="36576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dirty="0" smtClean="0">
                <a:solidFill>
                  <a:schemeClr val="bg1"/>
                </a:solidFill>
              </a:rPr>
              <a:t>1</a:t>
            </a:r>
            <a:endParaRPr lang="en-US" dirty="0">
              <a:solidFill>
                <a:schemeClr val="bg1"/>
              </a:solidFill>
            </a:endParaRPr>
          </a:p>
        </p:txBody>
      </p:sp>
      <p:sp>
        <p:nvSpPr>
          <p:cNvPr id="16" name="Oval 15"/>
          <p:cNvSpPr/>
          <p:nvPr/>
        </p:nvSpPr>
        <p:spPr>
          <a:xfrm>
            <a:off x="2307234" y="3040504"/>
            <a:ext cx="365760" cy="36576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dirty="0">
                <a:solidFill>
                  <a:schemeClr val="bg1"/>
                </a:solidFill>
              </a:rPr>
              <a:t>2</a:t>
            </a:r>
          </a:p>
        </p:txBody>
      </p:sp>
      <p:sp>
        <p:nvSpPr>
          <p:cNvPr id="17" name="Oval 16"/>
          <p:cNvSpPr/>
          <p:nvPr/>
        </p:nvSpPr>
        <p:spPr>
          <a:xfrm>
            <a:off x="2306779" y="3903483"/>
            <a:ext cx="365760" cy="36576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dirty="0" smtClean="0">
                <a:solidFill>
                  <a:schemeClr val="bg1"/>
                </a:solidFill>
              </a:rPr>
              <a:t>3</a:t>
            </a:r>
            <a:endParaRPr lang="en-US" dirty="0">
              <a:solidFill>
                <a:schemeClr val="bg1"/>
              </a:solidFill>
            </a:endParaRPr>
          </a:p>
        </p:txBody>
      </p:sp>
      <p:sp>
        <p:nvSpPr>
          <p:cNvPr id="18" name="Oval 17"/>
          <p:cNvSpPr/>
          <p:nvPr/>
        </p:nvSpPr>
        <p:spPr>
          <a:xfrm>
            <a:off x="2316481" y="4973102"/>
            <a:ext cx="365760" cy="36576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dirty="0" smtClean="0">
                <a:solidFill>
                  <a:schemeClr val="bg1"/>
                </a:solidFill>
              </a:rPr>
              <a:t>4</a:t>
            </a:r>
            <a:endParaRPr lang="en-US" dirty="0">
              <a:solidFill>
                <a:schemeClr val="bg1"/>
              </a:solidFill>
            </a:endParaRPr>
          </a:p>
        </p:txBody>
      </p:sp>
      <p:sp>
        <p:nvSpPr>
          <p:cNvPr id="19" name="Rectangle 18"/>
          <p:cNvSpPr/>
          <p:nvPr/>
        </p:nvSpPr>
        <p:spPr>
          <a:xfrm>
            <a:off x="2699078" y="3040504"/>
            <a:ext cx="2799309" cy="6858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chemeClr val="tx1"/>
                </a:solidFill>
              </a:rPr>
              <a:t>Why</a:t>
            </a:r>
            <a:r>
              <a:rPr lang="en-US" sz="1400" dirty="0" smtClean="0">
                <a:solidFill>
                  <a:schemeClr val="tx1"/>
                </a:solidFill>
              </a:rPr>
              <a:t> </a:t>
            </a:r>
            <a:r>
              <a:rPr lang="en-US" sz="1400" dirty="0">
                <a:solidFill>
                  <a:schemeClr val="tx1"/>
                </a:solidFill>
              </a:rPr>
              <a:t>does shape/force offset impact the critical density at </a:t>
            </a:r>
            <a:r>
              <a:rPr lang="en-US" sz="1400" dirty="0" smtClean="0">
                <a:solidFill>
                  <a:schemeClr val="tx1"/>
                </a:solidFill>
              </a:rPr>
              <a:t>all?</a:t>
            </a:r>
            <a:endParaRPr lang="en-US" sz="1400" i="1" dirty="0">
              <a:solidFill>
                <a:schemeClr val="tx1"/>
              </a:solidFill>
            </a:endParaRPr>
          </a:p>
        </p:txBody>
      </p:sp>
      <p:sp>
        <p:nvSpPr>
          <p:cNvPr id="20" name="Rectangle 19"/>
          <p:cNvSpPr/>
          <p:nvPr/>
        </p:nvSpPr>
        <p:spPr>
          <a:xfrm>
            <a:off x="2723336" y="4973101"/>
            <a:ext cx="2784298" cy="929815"/>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chemeClr val="tx1"/>
                </a:solidFill>
              </a:rPr>
              <a:t>Why</a:t>
            </a:r>
            <a:r>
              <a:rPr lang="en-US" sz="1400" dirty="0" smtClean="0">
                <a:solidFill>
                  <a:schemeClr val="tx1"/>
                </a:solidFill>
              </a:rPr>
              <a:t> </a:t>
            </a:r>
            <a:r>
              <a:rPr lang="en-US" sz="1400" dirty="0">
                <a:solidFill>
                  <a:schemeClr val="tx1"/>
                </a:solidFill>
              </a:rPr>
              <a:t>does shape/force offset impact nucleation behavior</a:t>
            </a:r>
            <a:r>
              <a:rPr lang="en-US" sz="1400" dirty="0" smtClean="0">
                <a:solidFill>
                  <a:schemeClr val="tx1"/>
                </a:solidFill>
              </a:rPr>
              <a:t>?</a:t>
            </a:r>
            <a:endParaRPr lang="en-US" sz="1400" dirty="0">
              <a:solidFill>
                <a:schemeClr val="tx1"/>
              </a:solidFill>
            </a:endParaRPr>
          </a:p>
        </p:txBody>
      </p:sp>
      <p:sp>
        <p:nvSpPr>
          <p:cNvPr id="22" name="Rectangle 21"/>
          <p:cNvSpPr/>
          <p:nvPr/>
        </p:nvSpPr>
        <p:spPr>
          <a:xfrm>
            <a:off x="5660034" y="2291768"/>
            <a:ext cx="3199945" cy="66294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Shape can enable lower </a:t>
            </a:r>
            <a:r>
              <a:rPr lang="en-US" sz="1400" dirty="0">
                <a:solidFill>
                  <a:schemeClr val="tx1"/>
                </a:solidFill>
              </a:rPr>
              <a:t>(or higher!) critical densities than </a:t>
            </a:r>
            <a:r>
              <a:rPr lang="en-US" sz="1400" dirty="0" smtClean="0">
                <a:solidFill>
                  <a:schemeClr val="tx1"/>
                </a:solidFill>
              </a:rPr>
              <a:t>disks</a:t>
            </a:r>
            <a:endParaRPr lang="en-US" sz="1400" i="1" dirty="0">
              <a:solidFill>
                <a:schemeClr val="tx1"/>
              </a:solidFill>
            </a:endParaRPr>
          </a:p>
        </p:txBody>
      </p:sp>
      <p:sp>
        <p:nvSpPr>
          <p:cNvPr id="23" name="Rectangle 22"/>
          <p:cNvSpPr/>
          <p:nvPr/>
        </p:nvSpPr>
        <p:spPr>
          <a:xfrm>
            <a:off x="5650332" y="3040504"/>
            <a:ext cx="3199945" cy="6858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Shape and force offset can work together to change the </a:t>
            </a:r>
            <a:r>
              <a:rPr lang="en-US" sz="1400" dirty="0">
                <a:solidFill>
                  <a:schemeClr val="tx1"/>
                </a:solidFill>
              </a:rPr>
              <a:t>efficiency of collision, i.e. </a:t>
            </a:r>
            <a:r>
              <a:rPr lang="en-US" sz="1400" dirty="0" smtClean="0">
                <a:solidFill>
                  <a:schemeClr val="tx1"/>
                </a:solidFill>
              </a:rPr>
              <a:t>the change in </a:t>
            </a:r>
            <a:r>
              <a:rPr lang="en-US" sz="1400" dirty="0">
                <a:solidFill>
                  <a:schemeClr val="tx1"/>
                </a:solidFill>
              </a:rPr>
              <a:t>velocity </a:t>
            </a:r>
            <a:r>
              <a:rPr lang="en-US" sz="1400" dirty="0" smtClean="0">
                <a:solidFill>
                  <a:schemeClr val="tx1"/>
                </a:solidFill>
              </a:rPr>
              <a:t>due to collision</a:t>
            </a:r>
            <a:endParaRPr lang="en-US" sz="1400" i="1" dirty="0">
              <a:solidFill>
                <a:schemeClr val="tx1"/>
              </a:solidFill>
            </a:endParaRPr>
          </a:p>
        </p:txBody>
      </p:sp>
      <p:sp>
        <p:nvSpPr>
          <p:cNvPr id="24" name="Rectangle 23"/>
          <p:cNvSpPr/>
          <p:nvPr/>
        </p:nvSpPr>
        <p:spPr>
          <a:xfrm>
            <a:off x="5650332" y="3912638"/>
            <a:ext cx="3199945" cy="957596"/>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Shapes cluster through an initial arrested phase </a:t>
            </a:r>
            <a:r>
              <a:rPr lang="en-US" sz="1400" dirty="0" smtClean="0">
                <a:solidFill>
                  <a:schemeClr val="tx1"/>
                </a:solidFill>
              </a:rPr>
              <a:t>separation (?) </a:t>
            </a:r>
            <a:r>
              <a:rPr lang="en-US" sz="1400" dirty="0">
                <a:solidFill>
                  <a:schemeClr val="tx1"/>
                </a:solidFill>
              </a:rPr>
              <a:t>then combination/relaxation, rather than a cluster percolation model (disks)</a:t>
            </a:r>
          </a:p>
        </p:txBody>
      </p:sp>
      <p:sp>
        <p:nvSpPr>
          <p:cNvPr id="25" name="Rectangle 24"/>
          <p:cNvSpPr/>
          <p:nvPr/>
        </p:nvSpPr>
        <p:spPr>
          <a:xfrm>
            <a:off x="5659579" y="4973101"/>
            <a:ext cx="3199945" cy="929815"/>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Steric interactions between anisotropic particles allow </a:t>
            </a:r>
            <a:r>
              <a:rPr lang="en-US" sz="1400" b="1" dirty="0" smtClean="0">
                <a:solidFill>
                  <a:schemeClr val="tx1"/>
                </a:solidFill>
              </a:rPr>
              <a:t>translation </a:t>
            </a:r>
            <a:r>
              <a:rPr lang="en-US" sz="1400" dirty="0" smtClean="0">
                <a:solidFill>
                  <a:schemeClr val="tx1"/>
                </a:solidFill>
              </a:rPr>
              <a:t>and </a:t>
            </a:r>
            <a:r>
              <a:rPr lang="en-US" sz="1400" b="1" dirty="0" smtClean="0">
                <a:solidFill>
                  <a:schemeClr val="tx1"/>
                </a:solidFill>
              </a:rPr>
              <a:t>rotation </a:t>
            </a:r>
            <a:r>
              <a:rPr lang="en-US" sz="1400" dirty="0" smtClean="0">
                <a:solidFill>
                  <a:schemeClr val="tx1"/>
                </a:solidFill>
              </a:rPr>
              <a:t>of clusters; ability of densest packing can stabilize shear may come into play</a:t>
            </a:r>
            <a:endParaRPr lang="en-US" sz="1400" dirty="0">
              <a:solidFill>
                <a:schemeClr val="tx1"/>
              </a:solidFill>
            </a:endParaRPr>
          </a:p>
        </p:txBody>
      </p:sp>
    </p:spTree>
    <p:extLst>
      <p:ext uri="{BB962C8B-B14F-4D97-AF65-F5344CB8AC3E}">
        <p14:creationId xmlns:p14="http://schemas.microsoft.com/office/powerpoint/2010/main" val="21296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Statistical mechanics</a:t>
            </a:r>
            <a:endParaRPr lang="en-US" dirty="0"/>
          </a:p>
        </p:txBody>
      </p:sp>
      <p:sp>
        <p:nvSpPr>
          <p:cNvPr id="9" name="Text Placeholder 8"/>
          <p:cNvSpPr>
            <a:spLocks noGrp="1"/>
          </p:cNvSpPr>
          <p:nvPr>
            <p:ph type="body" sz="quarter" idx="10"/>
          </p:nvPr>
        </p:nvSpPr>
        <p:spPr/>
        <p:txBody>
          <a:bodyPr/>
          <a:lstStyle/>
          <a:p>
            <a:pPr marL="0" indent="0" defTabSz="914400" fontAlgn="auto">
              <a:spcBef>
                <a:spcPts val="0"/>
              </a:spcBef>
              <a:spcAft>
                <a:spcPts val="0"/>
              </a:spcAft>
              <a:buNone/>
            </a:pPr>
            <a:r>
              <a:rPr lang="en-US" dirty="0" err="1" smtClean="0"/>
              <a:t>Boltzman</a:t>
            </a:r>
            <a:r>
              <a:rPr lang="en-US" dirty="0" smtClean="0"/>
              <a:t> distribution law:</a:t>
            </a:r>
          </a:p>
          <a:p>
            <a:pPr marL="0" indent="0" defTabSz="914400" fontAlgn="auto">
              <a:spcBef>
                <a:spcPts val="0"/>
              </a:spcBef>
              <a:spcAft>
                <a:spcPts val="0"/>
              </a:spcAft>
              <a:buNone/>
            </a:pPr>
            <a:endParaRPr lang="en-US" dirty="0"/>
          </a:p>
          <a:p>
            <a:pPr marL="0" indent="0" defTabSz="914400" fontAlgn="auto">
              <a:spcBef>
                <a:spcPts val="0"/>
              </a:spcBef>
              <a:spcAft>
                <a:spcPts val="0"/>
              </a:spcAft>
              <a:buNone/>
            </a:pPr>
            <a:endParaRPr lang="en-US" dirty="0" smtClean="0"/>
          </a:p>
          <a:p>
            <a:pPr marL="0" indent="0" defTabSz="914400" fontAlgn="auto">
              <a:spcBef>
                <a:spcPts val="0"/>
              </a:spcBef>
              <a:spcAft>
                <a:spcPts val="0"/>
              </a:spcAft>
              <a:buNone/>
            </a:pPr>
            <a:endParaRPr lang="en-US" dirty="0"/>
          </a:p>
          <a:p>
            <a:pPr marL="0" indent="0" defTabSz="914400" fontAlgn="auto">
              <a:spcBef>
                <a:spcPts val="0"/>
              </a:spcBef>
              <a:spcAft>
                <a:spcPts val="0"/>
              </a:spcAft>
              <a:buNone/>
            </a:pPr>
            <a:r>
              <a:rPr lang="en-US" dirty="0" smtClean="0"/>
              <a:t>Partition function:</a:t>
            </a:r>
          </a:p>
          <a:p>
            <a:pPr marL="0" indent="0" defTabSz="914400" fontAlgn="auto">
              <a:spcBef>
                <a:spcPts val="0"/>
              </a:spcBef>
              <a:spcAft>
                <a:spcPts val="0"/>
              </a:spcAft>
              <a:buNone/>
            </a:pPr>
            <a:endParaRPr lang="en-US" dirty="0" smtClean="0"/>
          </a:p>
          <a:p>
            <a:pPr marL="0" indent="0" defTabSz="914400" fontAlgn="auto">
              <a:spcBef>
                <a:spcPts val="0"/>
              </a:spcBef>
              <a:spcAft>
                <a:spcPts val="0"/>
              </a:spcAft>
              <a:buNone/>
            </a:pPr>
            <a:endParaRPr lang="en-US" dirty="0"/>
          </a:p>
        </p:txBody>
      </p:sp>
      <p:sp>
        <p:nvSpPr>
          <p:cNvPr id="7" name="Slide Number Placeholder 6"/>
          <p:cNvSpPr>
            <a:spLocks noGrp="1"/>
          </p:cNvSpPr>
          <p:nvPr>
            <p:ph type="sldNum" sz="quarter" idx="4"/>
          </p:nvPr>
        </p:nvSpPr>
        <p:spPr/>
        <p:txBody>
          <a:bodyPr/>
          <a:lstStyle/>
          <a:p>
            <a:fld id="{1D744AE0-12A7-D04B-B734-98B9D5D7BCFB}" type="slidenum">
              <a:rPr lang="en-US" smtClean="0"/>
              <a:t>48</a:t>
            </a:fld>
            <a:endParaRPr lang="en-US"/>
          </a:p>
        </p:txBody>
      </p:sp>
      <p:pic>
        <p:nvPicPr>
          <p:cNvPr id="10" name="Picture 9"/>
          <p:cNvPicPr>
            <a:picLocks noChangeAspect="1"/>
          </p:cNvPicPr>
          <p:nvPr/>
        </p:nvPicPr>
        <p:blipFill>
          <a:blip r:embed="rId2"/>
          <a:stretch>
            <a:fillRect/>
          </a:stretch>
        </p:blipFill>
        <p:spPr>
          <a:xfrm>
            <a:off x="3960812" y="3062222"/>
            <a:ext cx="2755900" cy="1333500"/>
          </a:xfrm>
          <a:prstGeom prst="rect">
            <a:avLst/>
          </a:prstGeom>
        </p:spPr>
      </p:pic>
      <p:sp>
        <p:nvSpPr>
          <p:cNvPr id="11" name="Rectangle 10"/>
          <p:cNvSpPr/>
          <p:nvPr/>
        </p:nvSpPr>
        <p:spPr>
          <a:xfrm>
            <a:off x="9293644" y="1728788"/>
            <a:ext cx="3199945" cy="6858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t>Z = \sum_{</a:t>
            </a:r>
            <a:r>
              <a:rPr lang="en-US" sz="1400" dirty="0" err="1"/>
              <a:t>i</a:t>
            </a:r>
            <a:r>
              <a:rPr lang="en-US" sz="1400" dirty="0"/>
              <a:t>=1}^N e^{-{\beta}</a:t>
            </a:r>
            <a:r>
              <a:rPr lang="en-US" sz="1400" dirty="0" err="1"/>
              <a:t>E_i</a:t>
            </a:r>
            <a:r>
              <a:rPr lang="en-US" sz="1400" dirty="0"/>
              <a:t>}</a:t>
            </a:r>
          </a:p>
          <a:p>
            <a:endParaRPr lang="en-US" sz="1400" i="1" dirty="0">
              <a:solidFill>
                <a:schemeClr val="tx1"/>
              </a:solidFill>
            </a:endParaRPr>
          </a:p>
        </p:txBody>
      </p:sp>
      <p:pic>
        <p:nvPicPr>
          <p:cNvPr id="12" name="Picture 11"/>
          <p:cNvPicPr>
            <a:picLocks noChangeAspect="1"/>
          </p:cNvPicPr>
          <p:nvPr/>
        </p:nvPicPr>
        <p:blipFill>
          <a:blip r:embed="rId3"/>
          <a:stretch>
            <a:fillRect/>
          </a:stretch>
        </p:blipFill>
        <p:spPr>
          <a:xfrm>
            <a:off x="3960812" y="1725580"/>
            <a:ext cx="2222500" cy="1028700"/>
          </a:xfrm>
          <a:prstGeom prst="rect">
            <a:avLst/>
          </a:prstGeom>
        </p:spPr>
      </p:pic>
    </p:spTree>
    <p:extLst>
      <p:ext uri="{BB962C8B-B14F-4D97-AF65-F5344CB8AC3E}">
        <p14:creationId xmlns:p14="http://schemas.microsoft.com/office/powerpoint/2010/main" val="133940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386907" y="1947682"/>
            <a:ext cx="5358438" cy="3958542"/>
          </a:xfrm>
          <a:prstGeom prst="roundRect">
            <a:avLst>
              <a:gd name="adj" fmla="val 6433"/>
            </a:avLst>
          </a:prstGeom>
          <a:solidFill>
            <a:schemeClr val="accent2">
              <a:lumMod val="20000"/>
              <a:lumOff val="80000"/>
            </a:schemeClr>
          </a:solidFill>
          <a:ln w="3810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Rectangle 34"/>
          <p:cNvSpPr/>
          <p:nvPr/>
        </p:nvSpPr>
        <p:spPr>
          <a:xfrm>
            <a:off x="-62580" y="1264318"/>
            <a:ext cx="9264452" cy="3121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200" b="1" dirty="0">
              <a:solidFill>
                <a:schemeClr val="tx1"/>
              </a:solidFill>
            </a:endParaRPr>
          </a:p>
        </p:txBody>
      </p:sp>
      <p:sp>
        <p:nvSpPr>
          <p:cNvPr id="15" name="Rounded Rectangle 14"/>
          <p:cNvSpPr/>
          <p:nvPr/>
        </p:nvSpPr>
        <p:spPr>
          <a:xfrm>
            <a:off x="1677181" y="868763"/>
            <a:ext cx="5928535" cy="624371"/>
          </a:xfrm>
          <a:prstGeom prst="round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200" b="1" dirty="0" smtClean="0">
                <a:solidFill>
                  <a:schemeClr val="tx1"/>
                </a:solidFill>
              </a:rPr>
              <a:t>How can we tailor self-assembly?</a:t>
            </a:r>
            <a:endParaRPr lang="en-US" sz="2200" b="1" dirty="0">
              <a:solidFill>
                <a:schemeClr val="tx1"/>
              </a:solidFill>
            </a:endParaRPr>
          </a:p>
        </p:txBody>
      </p:sp>
      <p:sp>
        <p:nvSpPr>
          <p:cNvPr id="10" name="Rounded Rectangle 9"/>
          <p:cNvSpPr/>
          <p:nvPr/>
        </p:nvSpPr>
        <p:spPr>
          <a:xfrm>
            <a:off x="498400" y="2102442"/>
            <a:ext cx="5127476" cy="1097280"/>
          </a:xfrm>
          <a:prstGeom prst="round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b="1" u="sng" dirty="0" smtClean="0">
                <a:solidFill>
                  <a:schemeClr val="tx1"/>
                </a:solidFill>
              </a:rPr>
              <a:t>Proposed work</a:t>
            </a:r>
            <a:r>
              <a:rPr lang="en-US" b="1" dirty="0" smtClean="0">
                <a:solidFill>
                  <a:schemeClr val="tx1"/>
                </a:solidFill>
              </a:rPr>
              <a:t>: </a:t>
            </a:r>
            <a:r>
              <a:rPr lang="en-US" dirty="0" smtClean="0">
                <a:solidFill>
                  <a:schemeClr val="tx1"/>
                </a:solidFill>
              </a:rPr>
              <a:t>What </a:t>
            </a:r>
            <a:r>
              <a:rPr lang="en-US" dirty="0">
                <a:solidFill>
                  <a:schemeClr val="tx1"/>
                </a:solidFill>
              </a:rPr>
              <a:t>is the minimal set </a:t>
            </a:r>
            <a:r>
              <a:rPr lang="en-US" dirty="0" smtClean="0">
                <a:solidFill>
                  <a:schemeClr val="tx1"/>
                </a:solidFill>
              </a:rPr>
              <a:t>of </a:t>
            </a:r>
            <a:r>
              <a:rPr lang="en-US" dirty="0">
                <a:solidFill>
                  <a:schemeClr val="tx1"/>
                </a:solidFill>
              </a:rPr>
              <a:t>instructions needed to achieve targeted, self-assembled complexity</a:t>
            </a:r>
            <a:r>
              <a:rPr lang="en-US" dirty="0" smtClean="0">
                <a:solidFill>
                  <a:schemeClr val="tx1"/>
                </a:solidFill>
              </a:rPr>
              <a:t>?</a:t>
            </a:r>
            <a:endParaRPr lang="en-US" dirty="0">
              <a:solidFill>
                <a:schemeClr val="tx1"/>
              </a:solidFill>
            </a:endParaRPr>
          </a:p>
        </p:txBody>
      </p:sp>
      <p:sp>
        <p:nvSpPr>
          <p:cNvPr id="17" name="Rounded Rectangle 16"/>
          <p:cNvSpPr/>
          <p:nvPr/>
        </p:nvSpPr>
        <p:spPr>
          <a:xfrm>
            <a:off x="5956871" y="2113017"/>
            <a:ext cx="2827625" cy="1097280"/>
          </a:xfrm>
          <a:prstGeom prst="round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b="1" u="sng" dirty="0" smtClean="0">
                <a:solidFill>
                  <a:schemeClr val="tx1"/>
                </a:solidFill>
              </a:rPr>
              <a:t>Prior work</a:t>
            </a:r>
            <a:r>
              <a:rPr lang="en-US" b="1" dirty="0" smtClean="0">
                <a:solidFill>
                  <a:schemeClr val="tx1"/>
                </a:solidFill>
              </a:rPr>
              <a:t>: </a:t>
            </a:r>
            <a:r>
              <a:rPr lang="en-US" dirty="0" smtClean="0">
                <a:solidFill>
                  <a:schemeClr val="tx1"/>
                </a:solidFill>
              </a:rPr>
              <a:t>How does shape impact assembly behavior in active systems?</a:t>
            </a:r>
            <a:endParaRPr lang="en-US" dirty="0">
              <a:solidFill>
                <a:schemeClr val="tx1"/>
              </a:solidFill>
            </a:endParaRPr>
          </a:p>
        </p:txBody>
      </p:sp>
      <p:sp>
        <p:nvSpPr>
          <p:cNvPr id="18" name="Rounded Rectangle 17"/>
          <p:cNvSpPr/>
          <p:nvPr/>
        </p:nvSpPr>
        <p:spPr>
          <a:xfrm>
            <a:off x="498400" y="3343886"/>
            <a:ext cx="1504375"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1</a:t>
            </a:r>
          </a:p>
          <a:p>
            <a:pPr algn="ctr"/>
            <a:r>
              <a:rPr lang="en-US" sz="1200" dirty="0" smtClean="0">
                <a:solidFill>
                  <a:schemeClr val="tx1"/>
                </a:solidFill>
                <a:latin typeface="Arial" charset="0"/>
                <a:ea typeface="Arial" charset="0"/>
                <a:cs typeface="Arial" charset="0"/>
              </a:rPr>
              <a:t>Define measure of pathway information</a:t>
            </a:r>
            <a:endParaRPr lang="en-US" sz="1200" dirty="0">
              <a:solidFill>
                <a:schemeClr val="tx1"/>
              </a:solidFill>
              <a:latin typeface="Arial" charset="0"/>
              <a:ea typeface="Arial" charset="0"/>
              <a:cs typeface="Arial" charset="0"/>
            </a:endParaRPr>
          </a:p>
        </p:txBody>
      </p:sp>
      <p:sp>
        <p:nvSpPr>
          <p:cNvPr id="19" name="Rounded Rectangle 18"/>
          <p:cNvSpPr/>
          <p:nvPr/>
        </p:nvSpPr>
        <p:spPr>
          <a:xfrm>
            <a:off x="2197049" y="3343886"/>
            <a:ext cx="1717197"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2</a:t>
            </a:r>
          </a:p>
          <a:p>
            <a:pPr algn="ctr"/>
            <a:r>
              <a:rPr lang="en-US" sz="1200" dirty="0">
                <a:solidFill>
                  <a:schemeClr val="tx1"/>
                </a:solidFill>
                <a:latin typeface="Arial" charset="0"/>
                <a:ea typeface="Arial" charset="0"/>
                <a:cs typeface="Arial" charset="0"/>
              </a:rPr>
              <a:t>Develop energy landscapes for identifying kinetic barriers to assembly</a:t>
            </a:r>
          </a:p>
        </p:txBody>
      </p:sp>
      <p:sp>
        <p:nvSpPr>
          <p:cNvPr id="20" name="Rounded Rectangle 19"/>
          <p:cNvSpPr/>
          <p:nvPr/>
        </p:nvSpPr>
        <p:spPr>
          <a:xfrm>
            <a:off x="4108520" y="3343886"/>
            <a:ext cx="1517356"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3</a:t>
            </a:r>
          </a:p>
          <a:p>
            <a:pPr algn="ctr"/>
            <a:r>
              <a:rPr lang="en-US" sz="1200" dirty="0" smtClean="0">
                <a:solidFill>
                  <a:schemeClr val="tx1"/>
                </a:solidFill>
                <a:latin typeface="Arial" charset="0"/>
                <a:ea typeface="Arial" charset="0"/>
                <a:cs typeface="Arial" charset="0"/>
              </a:rPr>
              <a:t>Design pluripotent materials using minimal instructions</a:t>
            </a:r>
            <a:endParaRPr lang="en-US" sz="1200" dirty="0">
              <a:solidFill>
                <a:schemeClr val="tx1"/>
              </a:solidFill>
              <a:latin typeface="Arial" charset="0"/>
              <a:ea typeface="Arial" charset="0"/>
              <a:cs typeface="Arial" charset="0"/>
            </a:endParaRPr>
          </a:p>
        </p:txBody>
      </p:sp>
      <p:sp>
        <p:nvSpPr>
          <p:cNvPr id="21" name="Rounded Rectangle 20"/>
          <p:cNvSpPr/>
          <p:nvPr/>
        </p:nvSpPr>
        <p:spPr>
          <a:xfrm>
            <a:off x="6164526" y="3343886"/>
            <a:ext cx="2412314" cy="1097280"/>
          </a:xfrm>
          <a:prstGeom prst="round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dirty="0" smtClean="0">
                <a:solidFill>
                  <a:schemeClr val="tx1"/>
                </a:solidFill>
                <a:latin typeface="Arial" charset="0"/>
                <a:ea typeface="Arial" charset="0"/>
                <a:cs typeface="Arial" charset="0"/>
              </a:rPr>
              <a:t>Project 0</a:t>
            </a:r>
          </a:p>
          <a:p>
            <a:pPr algn="ctr"/>
            <a:r>
              <a:rPr lang="en-US" sz="1200" dirty="0" smtClean="0">
                <a:solidFill>
                  <a:schemeClr val="tx1"/>
                </a:solidFill>
                <a:latin typeface="Arial" charset="0"/>
                <a:ea typeface="Arial" charset="0"/>
                <a:cs typeface="Arial" charset="0"/>
              </a:rPr>
              <a:t>Define role of particle anisotropy in a translationally-driven system</a:t>
            </a:r>
            <a:endParaRPr lang="en-US" sz="1200" dirty="0">
              <a:solidFill>
                <a:schemeClr val="tx1"/>
              </a:solidFill>
              <a:latin typeface="Arial" charset="0"/>
              <a:ea typeface="Arial" charset="0"/>
              <a:cs typeface="Arial"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439" y="4624615"/>
            <a:ext cx="710328" cy="1092581"/>
          </a:xfrm>
          <a:prstGeom prst="rect">
            <a:avLst/>
          </a:prstGeom>
        </p:spPr>
      </p:pic>
      <p:pic>
        <p:nvPicPr>
          <p:cNvPr id="23" name="Picture 2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22084" y="4695019"/>
            <a:ext cx="1723261" cy="471051"/>
          </a:xfrm>
          <a:prstGeom prst="rect">
            <a:avLst/>
          </a:prstGeom>
        </p:spPr>
      </p:pic>
      <p:pic>
        <p:nvPicPr>
          <p:cNvPr id="24" name="Picture 2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3544" y="4622819"/>
            <a:ext cx="1199359" cy="962236"/>
          </a:xfrm>
          <a:prstGeom prst="rect">
            <a:avLst/>
          </a:prstGeom>
        </p:spPr>
      </p:pic>
      <p:pic>
        <p:nvPicPr>
          <p:cNvPr id="25" name="Picture 24" descr="download.png"/>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846190" y="4678400"/>
            <a:ext cx="1267381" cy="1101973"/>
          </a:xfrm>
          <a:prstGeom prst="rect">
            <a:avLst/>
          </a:prstGeom>
        </p:spPr>
      </p:pic>
      <p:sp>
        <p:nvSpPr>
          <p:cNvPr id="26" name="Rectangle 25"/>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lvl="0" indent="-228600" defTabSz="914400">
              <a:defRPr/>
            </a:pPr>
            <a:r>
              <a:rPr lang="en-US" sz="1000" dirty="0">
                <a:solidFill>
                  <a:schemeClr val="bg1"/>
                </a:solidFill>
                <a:latin typeface="Calibri" charset="0"/>
                <a:ea typeface="Calibri" charset="0"/>
                <a:cs typeface="Calibri" charset="0"/>
              </a:rPr>
              <a:t>Source:  Dodd et al, </a:t>
            </a:r>
            <a:r>
              <a:rPr lang="en-US" sz="1000" i="1" dirty="0">
                <a:solidFill>
                  <a:schemeClr val="bg1"/>
                </a:solidFill>
                <a:latin typeface="Calibri" charset="0"/>
                <a:ea typeface="Calibri" charset="0"/>
                <a:cs typeface="Calibri" charset="0"/>
              </a:rPr>
              <a:t>in preparation </a:t>
            </a:r>
            <a:r>
              <a:rPr lang="en-US" sz="1000" dirty="0">
                <a:solidFill>
                  <a:schemeClr val="bg1"/>
                </a:solidFill>
                <a:latin typeface="Calibri" charset="0"/>
                <a:ea typeface="Calibri" charset="0"/>
                <a:cs typeface="Calibri" charset="0"/>
              </a:rPr>
              <a:t>2018</a:t>
            </a:r>
          </a:p>
        </p:txBody>
      </p:sp>
      <p:cxnSp>
        <p:nvCxnSpPr>
          <p:cNvPr id="29" name="Elbow Connector 28"/>
          <p:cNvCxnSpPr/>
          <p:nvPr/>
        </p:nvCxnSpPr>
        <p:spPr>
          <a:xfrm rot="5400000">
            <a:off x="3547140" y="1008133"/>
            <a:ext cx="609308" cy="157931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0" name="Elbow Connector 29"/>
          <p:cNvCxnSpPr/>
          <p:nvPr/>
        </p:nvCxnSpPr>
        <p:spPr>
          <a:xfrm rot="16200000" flipH="1">
            <a:off x="5696125" y="438457"/>
            <a:ext cx="619883" cy="27292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 26"/>
          <p:cNvGrpSpPr/>
          <p:nvPr/>
        </p:nvGrpSpPr>
        <p:grpSpPr>
          <a:xfrm>
            <a:off x="-16280" y="43628"/>
            <a:ext cx="4078002" cy="274320"/>
            <a:chOff x="-16280" y="43628"/>
            <a:chExt cx="4078002" cy="274320"/>
          </a:xfrm>
        </p:grpSpPr>
        <p:sp>
          <p:nvSpPr>
            <p:cNvPr id="28" name="Pentagon 27"/>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1" name="Chevron 30"/>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32" name="Chevron 31"/>
            <p:cNvSpPr/>
            <p:nvPr/>
          </p:nvSpPr>
          <p:spPr>
            <a:xfrm>
              <a:off x="1970868"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33" name="Chevron 32"/>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4" name="Slide Number Placeholder 6"/>
          <p:cNvSpPr>
            <a:spLocks noGrp="1"/>
          </p:cNvSpPr>
          <p:nvPr>
            <p:ph type="sldNum" sz="quarter" idx="4"/>
          </p:nvPr>
        </p:nvSpPr>
        <p:spPr>
          <a:xfrm>
            <a:off x="8686800" y="5725889"/>
            <a:ext cx="457200" cy="365125"/>
          </a:xfrm>
        </p:spPr>
        <p:txBody>
          <a:bodyPr/>
          <a:lstStyle/>
          <a:p>
            <a:r>
              <a:rPr lang="en-US" dirty="0" smtClean="0"/>
              <a:t>3</a:t>
            </a:r>
            <a:endParaRPr lang="en-US" dirty="0"/>
          </a:p>
        </p:txBody>
      </p:sp>
    </p:spTree>
    <p:extLst>
      <p:ext uri="{BB962C8B-B14F-4D97-AF65-F5344CB8AC3E}">
        <p14:creationId xmlns:p14="http://schemas.microsoft.com/office/powerpoint/2010/main" val="180505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 grpId="0" animBg="1"/>
      <p:bldP spid="17" grpId="0" animBg="1"/>
      <p:bldP spid="18" grpId="0" animBg="1"/>
      <p:bldP spid="19" grpId="0" animBg="1"/>
      <p:bldP spid="20" grpId="0" animBg="1"/>
      <p:bldP spid="2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Ensembles</a:t>
            </a:r>
            <a:endParaRPr lang="en-US" dirty="0"/>
          </a:p>
        </p:txBody>
      </p:sp>
      <p:sp>
        <p:nvSpPr>
          <p:cNvPr id="7" name="Slide Number Placeholder 6"/>
          <p:cNvSpPr>
            <a:spLocks noGrp="1"/>
          </p:cNvSpPr>
          <p:nvPr>
            <p:ph type="sldNum" sz="quarter" idx="4"/>
          </p:nvPr>
        </p:nvSpPr>
        <p:spPr/>
        <p:txBody>
          <a:bodyPr/>
          <a:lstStyle/>
          <a:p>
            <a:fld id="{1D744AE0-12A7-D04B-B734-98B9D5D7BCFB}" type="slidenum">
              <a:rPr lang="en-US" smtClean="0"/>
              <a:t>49</a:t>
            </a:fld>
            <a:endParaRPr lang="en-US"/>
          </a:p>
        </p:txBody>
      </p:sp>
      <p:sp>
        <p:nvSpPr>
          <p:cNvPr id="11" name="Rectangle 10"/>
          <p:cNvSpPr/>
          <p:nvPr/>
        </p:nvSpPr>
        <p:spPr>
          <a:xfrm>
            <a:off x="9293644" y="1728788"/>
            <a:ext cx="3199945" cy="6858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t>Z = \sum_{</a:t>
            </a:r>
            <a:r>
              <a:rPr lang="en-US" sz="1400" dirty="0" err="1"/>
              <a:t>i</a:t>
            </a:r>
            <a:r>
              <a:rPr lang="en-US" sz="1400" dirty="0"/>
              <a:t>=1}^N e^{-{\beta}</a:t>
            </a:r>
            <a:r>
              <a:rPr lang="en-US" sz="1400" dirty="0" err="1"/>
              <a:t>E_i</a:t>
            </a:r>
            <a:r>
              <a:rPr lang="en-US" sz="1400" dirty="0"/>
              <a:t>}</a:t>
            </a:r>
          </a:p>
          <a:p>
            <a:endParaRPr lang="en-US" sz="1400" i="1" dirty="0">
              <a:solidFill>
                <a:schemeClr val="tx1"/>
              </a:solidFill>
            </a:endParaRPr>
          </a:p>
        </p:txBody>
      </p:sp>
      <p:sp>
        <p:nvSpPr>
          <p:cNvPr id="2" name="Text Placeholder 1"/>
          <p:cNvSpPr>
            <a:spLocks noGrp="1"/>
          </p:cNvSpPr>
          <p:nvPr>
            <p:ph type="body"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3" name="Picture 2"/>
          <p:cNvPicPr>
            <a:picLocks noChangeAspect="1"/>
          </p:cNvPicPr>
          <p:nvPr/>
        </p:nvPicPr>
        <p:blipFill>
          <a:blip r:embed="rId2"/>
          <a:stretch>
            <a:fillRect/>
          </a:stretch>
        </p:blipFill>
        <p:spPr>
          <a:xfrm>
            <a:off x="457200" y="2039429"/>
            <a:ext cx="8281089" cy="2775459"/>
          </a:xfrm>
          <a:prstGeom prst="rect">
            <a:avLst/>
          </a:prstGeom>
        </p:spPr>
      </p:pic>
    </p:spTree>
    <p:extLst>
      <p:ext uri="{BB962C8B-B14F-4D97-AF65-F5344CB8AC3E}">
        <p14:creationId xmlns:p14="http://schemas.microsoft.com/office/powerpoint/2010/main" val="135720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Proposed model</a:t>
            </a:r>
            <a:r>
              <a:rPr lang="en-US" dirty="0" smtClean="0"/>
              <a:t>: Nets of Platonic solids</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60" y="2621434"/>
            <a:ext cx="3781790" cy="3104455"/>
          </a:xfrm>
          <a:prstGeom prst="rect">
            <a:avLst/>
          </a:prstGeom>
        </p:spPr>
      </p:pic>
      <p:sp>
        <p:nvSpPr>
          <p:cNvPr id="12" name="Rectangle 11"/>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lvl="0" indent="-228600" defTabSz="914400">
              <a:defRPr/>
            </a:pPr>
            <a:r>
              <a:rPr lang="en-US" sz="1000" dirty="0" smtClean="0">
                <a:solidFill>
                  <a:schemeClr val="bg1"/>
                </a:solidFill>
                <a:latin typeface="Calibri" charset="0"/>
                <a:ea typeface="Calibri" charset="0"/>
                <a:cs typeface="Calibri" charset="0"/>
              </a:rPr>
              <a:t>Source:  Dodd et al</a:t>
            </a:r>
            <a:r>
              <a:rPr lang="en-US" sz="1000" dirty="0">
                <a:solidFill>
                  <a:schemeClr val="bg1"/>
                </a:solidFill>
                <a:latin typeface="Calibri" charset="0"/>
                <a:ea typeface="Calibri" charset="0"/>
                <a:cs typeface="Calibri" charset="0"/>
              </a:rPr>
              <a:t>, </a:t>
            </a:r>
            <a:r>
              <a:rPr lang="en-US" sz="1000" i="1" dirty="0" smtClean="0">
                <a:solidFill>
                  <a:schemeClr val="bg1"/>
                </a:solidFill>
                <a:latin typeface="Calibri" charset="0"/>
                <a:ea typeface="Calibri" charset="0"/>
                <a:cs typeface="Calibri" charset="0"/>
              </a:rPr>
              <a:t>in preparation </a:t>
            </a:r>
            <a:r>
              <a:rPr lang="en-US" sz="1000" dirty="0" smtClean="0">
                <a:solidFill>
                  <a:schemeClr val="bg1"/>
                </a:solidFill>
                <a:latin typeface="Calibri" charset="0"/>
                <a:ea typeface="Calibri" charset="0"/>
                <a:cs typeface="Calibri" charset="0"/>
              </a:rPr>
              <a:t>2018</a:t>
            </a:r>
          </a:p>
        </p:txBody>
      </p:sp>
      <p:sp>
        <p:nvSpPr>
          <p:cNvPr id="13" name="Rectangle 12"/>
          <p:cNvSpPr/>
          <p:nvPr/>
        </p:nvSpPr>
        <p:spPr>
          <a:xfrm>
            <a:off x="637359" y="1782770"/>
            <a:ext cx="3645722" cy="62047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Proposed system</a:t>
            </a:r>
            <a:endParaRPr lang="en-US" dirty="0">
              <a:solidFill>
                <a:schemeClr val="bg1"/>
              </a:solidFill>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2089" y="2466751"/>
            <a:ext cx="1155700" cy="3441700"/>
          </a:xfrm>
          <a:prstGeom prst="rect">
            <a:avLst/>
          </a:prstGeom>
        </p:spPr>
      </p:pic>
      <p:sp>
        <p:nvSpPr>
          <p:cNvPr id="26" name="Rectangle 25"/>
          <p:cNvSpPr/>
          <p:nvPr/>
        </p:nvSpPr>
        <p:spPr>
          <a:xfrm>
            <a:off x="4848608" y="1807395"/>
            <a:ext cx="3645722" cy="62047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Folding propensity of nets</a:t>
            </a:r>
            <a:endParaRPr lang="en-US" dirty="0">
              <a:solidFill>
                <a:schemeClr val="bg1"/>
              </a:solidFill>
            </a:endParaRPr>
          </a:p>
        </p:txBody>
      </p:sp>
      <p:grpSp>
        <p:nvGrpSpPr>
          <p:cNvPr id="27" name="Group 26"/>
          <p:cNvGrpSpPr/>
          <p:nvPr/>
        </p:nvGrpSpPr>
        <p:grpSpPr>
          <a:xfrm>
            <a:off x="-16280" y="43628"/>
            <a:ext cx="5059480" cy="280450"/>
            <a:chOff x="-16280" y="43628"/>
            <a:chExt cx="5059480" cy="280450"/>
          </a:xfrm>
        </p:grpSpPr>
        <p:sp>
          <p:nvSpPr>
            <p:cNvPr id="28" name="Pentagon 27"/>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29" name="Chevron 28"/>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30" name="Chevron 29"/>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smtClean="0">
                  <a:solidFill>
                    <a:schemeClr val="bg1"/>
                  </a:solidFill>
                </a:rPr>
                <a:t>Model</a:t>
              </a:r>
              <a:endParaRPr lang="en-US" sz="1000" b="1" dirty="0">
                <a:solidFill>
                  <a:schemeClr val="bg1"/>
                </a:solidFill>
              </a:endParaRPr>
            </a:p>
          </p:txBody>
        </p:sp>
        <p:sp>
          <p:nvSpPr>
            <p:cNvPr id="31" name="Chevron 30"/>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32" name="Chevron 31"/>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3" name="Slide Number Placeholder 6"/>
          <p:cNvSpPr>
            <a:spLocks noGrp="1"/>
          </p:cNvSpPr>
          <p:nvPr>
            <p:ph type="sldNum" sz="quarter" idx="4"/>
          </p:nvPr>
        </p:nvSpPr>
        <p:spPr>
          <a:xfrm>
            <a:off x="8686800" y="5725889"/>
            <a:ext cx="457200" cy="365125"/>
          </a:xfrm>
        </p:spPr>
        <p:txBody>
          <a:bodyPr/>
          <a:lstStyle/>
          <a:p>
            <a:r>
              <a:rPr lang="en-US" dirty="0" smtClean="0"/>
              <a:t>4</a:t>
            </a:r>
            <a:endParaRPr lang="en-US" dirty="0"/>
          </a:p>
        </p:txBody>
      </p:sp>
      <p:sp>
        <p:nvSpPr>
          <p:cNvPr id="34" name="Rectangle 33"/>
          <p:cNvSpPr/>
          <p:nvPr/>
        </p:nvSpPr>
        <p:spPr>
          <a:xfrm>
            <a:off x="532360" y="2683999"/>
            <a:ext cx="354608" cy="3493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686" y="2542509"/>
            <a:ext cx="2300009" cy="3369514"/>
          </a:xfrm>
          <a:prstGeom prst="rect">
            <a:avLst/>
          </a:prstGeom>
        </p:spPr>
      </p:pic>
      <p:sp>
        <p:nvSpPr>
          <p:cNvPr id="35" name="Rectangular Callout 34"/>
          <p:cNvSpPr/>
          <p:nvPr/>
        </p:nvSpPr>
        <p:spPr>
          <a:xfrm>
            <a:off x="7362413" y="3415655"/>
            <a:ext cx="1131917" cy="534554"/>
          </a:xfrm>
          <a:prstGeom prst="wedgeRectCallout">
            <a:avLst>
              <a:gd name="adj1" fmla="val -67074"/>
              <a:gd name="adj2" fmla="val -22382"/>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Calibri" charset="0"/>
                <a:ea typeface="Calibri" charset="0"/>
                <a:cs typeface="Calibri" charset="0"/>
              </a:rPr>
              <a:t>Compact, many leaves</a:t>
            </a:r>
            <a:endParaRPr lang="en-US" sz="1400"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45529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368798" y="2631682"/>
            <a:ext cx="206107" cy="2451352"/>
          </a:xfrm>
          <a:custGeom>
            <a:avLst/>
            <a:gdLst>
              <a:gd name="connsiteX0" fmla="*/ 0 w 453614"/>
              <a:gd name="connsiteY0" fmla="*/ 0 h 684428"/>
              <a:gd name="connsiteX1" fmla="*/ 453614 w 453614"/>
              <a:gd name="connsiteY1" fmla="*/ 0 h 684428"/>
              <a:gd name="connsiteX2" fmla="*/ 453614 w 453614"/>
              <a:gd name="connsiteY2" fmla="*/ 684428 h 684428"/>
              <a:gd name="connsiteX3" fmla="*/ 0 w 453614"/>
              <a:gd name="connsiteY3" fmla="*/ 684428 h 684428"/>
              <a:gd name="connsiteX4" fmla="*/ 0 w 453614"/>
              <a:gd name="connsiteY4" fmla="*/ 0 h 684428"/>
              <a:gd name="connsiteX0" fmla="*/ 0 w 453614"/>
              <a:gd name="connsiteY0" fmla="*/ 584391 h 1268819"/>
              <a:gd name="connsiteX1" fmla="*/ 206107 w 453614"/>
              <a:gd name="connsiteY1" fmla="*/ 0 h 1268819"/>
              <a:gd name="connsiteX2" fmla="*/ 453614 w 453614"/>
              <a:gd name="connsiteY2" fmla="*/ 1268819 h 1268819"/>
              <a:gd name="connsiteX3" fmla="*/ 0 w 453614"/>
              <a:gd name="connsiteY3" fmla="*/ 1268819 h 1268819"/>
              <a:gd name="connsiteX4" fmla="*/ 0 w 453614"/>
              <a:gd name="connsiteY4" fmla="*/ 584391 h 1268819"/>
              <a:gd name="connsiteX0" fmla="*/ 0 w 206107"/>
              <a:gd name="connsiteY0" fmla="*/ 584391 h 2451352"/>
              <a:gd name="connsiteX1" fmla="*/ 206107 w 206107"/>
              <a:gd name="connsiteY1" fmla="*/ 0 h 2451352"/>
              <a:gd name="connsiteX2" fmla="*/ 199232 w 206107"/>
              <a:gd name="connsiteY2" fmla="*/ 2451352 h 2451352"/>
              <a:gd name="connsiteX3" fmla="*/ 0 w 206107"/>
              <a:gd name="connsiteY3" fmla="*/ 1268819 h 2451352"/>
              <a:gd name="connsiteX4" fmla="*/ 0 w 206107"/>
              <a:gd name="connsiteY4" fmla="*/ 584391 h 2451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07" h="2451352">
                <a:moveTo>
                  <a:pt x="0" y="584391"/>
                </a:moveTo>
                <a:lnTo>
                  <a:pt x="206107" y="0"/>
                </a:lnTo>
                <a:cubicBezTo>
                  <a:pt x="203815" y="817117"/>
                  <a:pt x="201524" y="1634235"/>
                  <a:pt x="199232" y="2451352"/>
                </a:cubicBezTo>
                <a:lnTo>
                  <a:pt x="0" y="1268819"/>
                </a:lnTo>
                <a:lnTo>
                  <a:pt x="0" y="584391"/>
                </a:lnTo>
                <a:close/>
              </a:path>
            </a:pathLst>
          </a:cu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28575">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Nets are modelled as rigid bodies</a:t>
            </a:r>
            <a:endParaRPr lang="en-US" dirty="0"/>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4397" t="65833" r="51802" b="12820"/>
          <a:stretch/>
        </p:blipFill>
        <p:spPr>
          <a:xfrm>
            <a:off x="508789" y="2531646"/>
            <a:ext cx="1859230" cy="1368855"/>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9916" t="30255" r="66221" b="54152"/>
          <a:stretch/>
        </p:blipFill>
        <p:spPr>
          <a:xfrm>
            <a:off x="852957" y="4657990"/>
            <a:ext cx="1362446" cy="1258033"/>
          </a:xfrm>
          <a:prstGeom prst="rect">
            <a:avLst/>
          </a:prstGeom>
        </p:spPr>
      </p:pic>
      <p:sp>
        <p:nvSpPr>
          <p:cNvPr id="18" name="Rectangle 17"/>
          <p:cNvSpPr/>
          <p:nvPr/>
        </p:nvSpPr>
        <p:spPr>
          <a:xfrm>
            <a:off x="457201" y="1771339"/>
            <a:ext cx="3713841" cy="62047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Rigid body faces connected by harmonic springs</a:t>
            </a:r>
            <a:endParaRPr lang="en-US" dirty="0">
              <a:solidFill>
                <a:schemeClr val="bg1"/>
              </a:solidFill>
            </a:endParaRP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42855" t="77107" r="51802" b="12820"/>
          <a:stretch/>
        </p:blipFill>
        <p:spPr>
          <a:xfrm>
            <a:off x="2586082" y="2628900"/>
            <a:ext cx="1584960" cy="2452614"/>
          </a:xfrm>
          <a:prstGeom prst="rect">
            <a:avLst/>
          </a:prstGeom>
          <a:ln w="28575">
            <a:solidFill>
              <a:schemeClr val="accent2"/>
            </a:solidFill>
            <a:prstDash val="dash"/>
          </a:ln>
        </p:spPr>
      </p:pic>
      <p:sp>
        <p:nvSpPr>
          <p:cNvPr id="20" name="Rectangle 19"/>
          <p:cNvSpPr/>
          <p:nvPr/>
        </p:nvSpPr>
        <p:spPr>
          <a:xfrm>
            <a:off x="1914405" y="3216073"/>
            <a:ext cx="453614" cy="684428"/>
          </a:xfrm>
          <a:prstGeom prst="rect">
            <a:avLst/>
          </a:prstGeom>
          <a:noFill/>
          <a:ln w="28575">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ular Callout 20"/>
          <p:cNvSpPr/>
          <p:nvPr/>
        </p:nvSpPr>
        <p:spPr>
          <a:xfrm>
            <a:off x="4432824" y="1847159"/>
            <a:ext cx="2648775" cy="684487"/>
          </a:xfrm>
          <a:prstGeom prst="wedgeRectCallout">
            <a:avLst>
              <a:gd name="adj1" fmla="val -73109"/>
              <a:gd name="adj2" fmla="val 126863"/>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Calibri" charset="0"/>
                <a:ea typeface="Calibri" charset="0"/>
                <a:cs typeface="Calibri" charset="0"/>
              </a:rPr>
              <a:t>Lennard-Jones potential on edges</a:t>
            </a:r>
            <a:endParaRPr lang="en-US" dirty="0">
              <a:solidFill>
                <a:schemeClr val="tx1"/>
              </a:solidFill>
              <a:latin typeface="Calibri" charset="0"/>
              <a:ea typeface="Calibri" charset="0"/>
              <a:cs typeface="Calibri" charset="0"/>
            </a:endParaRPr>
          </a:p>
        </p:txBody>
      </p:sp>
      <p:sp>
        <p:nvSpPr>
          <p:cNvPr id="23" name="Rectangular Callout 22"/>
          <p:cNvSpPr/>
          <p:nvPr/>
        </p:nvSpPr>
        <p:spPr>
          <a:xfrm>
            <a:off x="5814446" y="2607958"/>
            <a:ext cx="3172340" cy="684487"/>
          </a:xfrm>
          <a:prstGeom prst="wedgeRectCallout">
            <a:avLst>
              <a:gd name="adj1" fmla="val -119693"/>
              <a:gd name="adj2" fmla="val 66302"/>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Calibri" charset="0"/>
                <a:ea typeface="Calibri" charset="0"/>
                <a:cs typeface="Calibri" charset="0"/>
              </a:rPr>
              <a:t>Weeks-Chandler-Anderson (WCA) potential on faces</a:t>
            </a:r>
            <a:endParaRPr lang="en-US" dirty="0">
              <a:solidFill>
                <a:schemeClr val="tx1"/>
              </a:solidFill>
              <a:latin typeface="Calibri" charset="0"/>
              <a:ea typeface="Calibri" charset="0"/>
              <a:cs typeface="Calibri" charset="0"/>
            </a:endParaRPr>
          </a:p>
        </p:txBody>
      </p:sp>
      <p:sp>
        <p:nvSpPr>
          <p:cNvPr id="24" name="Rectangular Callout 23"/>
          <p:cNvSpPr/>
          <p:nvPr/>
        </p:nvSpPr>
        <p:spPr>
          <a:xfrm>
            <a:off x="3003489" y="5231536"/>
            <a:ext cx="2196632" cy="684487"/>
          </a:xfrm>
          <a:prstGeom prst="wedgeRectCallout">
            <a:avLst>
              <a:gd name="adj1" fmla="val -32964"/>
              <a:gd name="adj2" fmla="val -199096"/>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Calibri" charset="0"/>
                <a:ea typeface="Calibri" charset="0"/>
                <a:cs typeface="Calibri" charset="0"/>
              </a:rPr>
              <a:t>Edges connected by </a:t>
            </a:r>
            <a:r>
              <a:rPr lang="en-US" smtClean="0">
                <a:solidFill>
                  <a:schemeClr val="tx1"/>
                </a:solidFill>
                <a:latin typeface="Calibri" charset="0"/>
                <a:ea typeface="Calibri" charset="0"/>
                <a:cs typeface="Calibri" charset="0"/>
              </a:rPr>
              <a:t>harmonic spring</a:t>
            </a:r>
            <a:endParaRPr lang="en-US" dirty="0">
              <a:solidFill>
                <a:schemeClr val="tx1"/>
              </a:solidFill>
              <a:latin typeface="Calibri" charset="0"/>
              <a:ea typeface="Calibri" charset="0"/>
              <a:cs typeface="Calibri" charset="0"/>
            </a:endParaRPr>
          </a:p>
        </p:txBody>
      </p:sp>
      <p:cxnSp>
        <p:nvCxnSpPr>
          <p:cNvPr id="27" name="Straight Arrow Connector 26"/>
          <p:cNvCxnSpPr/>
          <p:nvPr/>
        </p:nvCxnSpPr>
        <p:spPr>
          <a:xfrm>
            <a:off x="1438404" y="3961461"/>
            <a:ext cx="0" cy="757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p:cNvSpPr/>
          <p:nvPr/>
        </p:nvSpPr>
        <p:spPr>
          <a:xfrm>
            <a:off x="703168" y="4146333"/>
            <a:ext cx="712252" cy="3145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b="1" i="1" dirty="0" smtClean="0">
                <a:solidFill>
                  <a:schemeClr val="tx1"/>
                </a:solidFill>
              </a:rPr>
              <a:t>Target</a:t>
            </a:r>
            <a:endParaRPr lang="en-US" sz="1400" b="1" i="1" dirty="0">
              <a:solidFill>
                <a:schemeClr val="tx1"/>
              </a:solidFill>
            </a:endParaRPr>
          </a:p>
        </p:txBody>
      </p:sp>
      <p:pic>
        <p:nvPicPr>
          <p:cNvPr id="30" name="Picture 29"/>
          <p:cNvPicPr>
            <a:picLocks noChangeAspect="1"/>
          </p:cNvPicPr>
          <p:nvPr/>
        </p:nvPicPr>
        <p:blipFill>
          <a:blip r:embed="rId4"/>
          <a:stretch>
            <a:fillRect/>
          </a:stretch>
        </p:blipFill>
        <p:spPr>
          <a:xfrm>
            <a:off x="5523818" y="3496947"/>
            <a:ext cx="3115561" cy="2322085"/>
          </a:xfrm>
          <a:prstGeom prst="rect">
            <a:avLst/>
          </a:prstGeom>
        </p:spPr>
      </p:pic>
      <p:sp>
        <p:nvSpPr>
          <p:cNvPr id="31" name="Rectangle 30"/>
          <p:cNvSpPr/>
          <p:nvPr/>
        </p:nvSpPr>
        <p:spPr>
          <a:xfrm rot="19869116">
            <a:off x="623900" y="5261699"/>
            <a:ext cx="368732" cy="6204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2" name="Rectangle 31"/>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lvl="0" indent="-228600" defTabSz="914400">
              <a:defRPr/>
            </a:pPr>
            <a:r>
              <a:rPr lang="en-US" sz="1000" dirty="0" smtClean="0">
                <a:solidFill>
                  <a:schemeClr val="bg1"/>
                </a:solidFill>
                <a:latin typeface="Calibri" charset="0"/>
                <a:ea typeface="Calibri" charset="0"/>
                <a:cs typeface="Calibri" charset="0"/>
              </a:rPr>
              <a:t>Source:  Dodd et al</a:t>
            </a:r>
            <a:r>
              <a:rPr lang="en-US" sz="1000" dirty="0">
                <a:solidFill>
                  <a:schemeClr val="bg1"/>
                </a:solidFill>
                <a:latin typeface="Calibri" charset="0"/>
                <a:ea typeface="Calibri" charset="0"/>
                <a:cs typeface="Calibri" charset="0"/>
              </a:rPr>
              <a:t>, </a:t>
            </a:r>
            <a:r>
              <a:rPr lang="en-US" sz="1000" i="1" dirty="0" smtClean="0">
                <a:solidFill>
                  <a:schemeClr val="bg1"/>
                </a:solidFill>
                <a:latin typeface="Calibri" charset="0"/>
                <a:ea typeface="Calibri" charset="0"/>
                <a:cs typeface="Calibri" charset="0"/>
              </a:rPr>
              <a:t>in preparation </a:t>
            </a:r>
            <a:r>
              <a:rPr lang="en-US" sz="1000" dirty="0" smtClean="0">
                <a:solidFill>
                  <a:schemeClr val="bg1"/>
                </a:solidFill>
                <a:latin typeface="Calibri" charset="0"/>
                <a:ea typeface="Calibri" charset="0"/>
                <a:cs typeface="Calibri" charset="0"/>
              </a:rPr>
              <a:t>2018</a:t>
            </a:r>
          </a:p>
        </p:txBody>
      </p:sp>
      <p:grpSp>
        <p:nvGrpSpPr>
          <p:cNvPr id="29" name="Group 28"/>
          <p:cNvGrpSpPr/>
          <p:nvPr/>
        </p:nvGrpSpPr>
        <p:grpSpPr>
          <a:xfrm>
            <a:off x="-16280" y="43628"/>
            <a:ext cx="5059480" cy="280450"/>
            <a:chOff x="-16280" y="43628"/>
            <a:chExt cx="5059480" cy="280450"/>
          </a:xfrm>
        </p:grpSpPr>
        <p:sp>
          <p:nvSpPr>
            <p:cNvPr id="33" name="Pentagon 32"/>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4" name="Chevron 33"/>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35" name="Chevron 34"/>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smtClean="0">
                  <a:solidFill>
                    <a:schemeClr val="bg1"/>
                  </a:solidFill>
                </a:rPr>
                <a:t>Model</a:t>
              </a:r>
              <a:endParaRPr lang="en-US" sz="1000" b="1" dirty="0">
                <a:solidFill>
                  <a:schemeClr val="bg1"/>
                </a:solidFill>
              </a:endParaRPr>
            </a:p>
          </p:txBody>
        </p:sp>
        <p:sp>
          <p:nvSpPr>
            <p:cNvPr id="36" name="Chevron 35"/>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37" name="Chevron 36"/>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8" name="Slide Number Placeholder 6"/>
          <p:cNvSpPr>
            <a:spLocks noGrp="1"/>
          </p:cNvSpPr>
          <p:nvPr>
            <p:ph type="sldNum" sz="quarter" idx="4"/>
          </p:nvPr>
        </p:nvSpPr>
        <p:spPr>
          <a:xfrm>
            <a:off x="8686800" y="5725889"/>
            <a:ext cx="457200" cy="365125"/>
          </a:xfrm>
        </p:spPr>
        <p:txBody>
          <a:bodyPr/>
          <a:lstStyle/>
          <a:p>
            <a:r>
              <a:rPr lang="en-US" dirty="0" smtClean="0"/>
              <a:t>5</a:t>
            </a:r>
            <a:endParaRPr lang="en-US" dirty="0"/>
          </a:p>
        </p:txBody>
      </p:sp>
    </p:spTree>
    <p:extLst>
      <p:ext uri="{BB962C8B-B14F-4D97-AF65-F5344CB8AC3E}">
        <p14:creationId xmlns:p14="http://schemas.microsoft.com/office/powerpoint/2010/main" val="556360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Project 1</a:t>
            </a:r>
            <a:r>
              <a:rPr lang="en-US" dirty="0" smtClean="0"/>
              <a:t>: </a:t>
            </a:r>
            <a:r>
              <a:rPr lang="en-US" dirty="0"/>
              <a:t>Define measure of pathway </a:t>
            </a:r>
            <a:r>
              <a:rPr lang="en-US" dirty="0" smtClean="0"/>
              <a:t>information</a:t>
            </a:r>
            <a:endParaRPr lang="en-US" dirty="0"/>
          </a:p>
        </p:txBody>
      </p:sp>
      <p:sp>
        <p:nvSpPr>
          <p:cNvPr id="15" name="Rectangle 14"/>
          <p:cNvSpPr/>
          <p:nvPr/>
        </p:nvSpPr>
        <p:spPr>
          <a:xfrm>
            <a:off x="978333" y="1811670"/>
            <a:ext cx="3625016" cy="5019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Task</a:t>
            </a:r>
            <a:endParaRPr lang="en-US" sz="2400" b="1" dirty="0">
              <a:solidFill>
                <a:schemeClr val="tx1"/>
              </a:solidFill>
            </a:endParaRPr>
          </a:p>
        </p:txBody>
      </p:sp>
      <p:sp>
        <p:nvSpPr>
          <p:cNvPr id="16" name="Rectangle 15"/>
          <p:cNvSpPr/>
          <p:nvPr/>
        </p:nvSpPr>
        <p:spPr>
          <a:xfrm>
            <a:off x="4959117" y="1811670"/>
            <a:ext cx="3625016" cy="5019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Goal</a:t>
            </a:r>
            <a:endParaRPr lang="en-US" sz="2400" b="1" dirty="0">
              <a:solidFill>
                <a:schemeClr val="tx1"/>
              </a:solidFill>
            </a:endParaRPr>
          </a:p>
        </p:txBody>
      </p:sp>
      <p:sp>
        <p:nvSpPr>
          <p:cNvPr id="3" name="Oval 2"/>
          <p:cNvSpPr/>
          <p:nvPr/>
        </p:nvSpPr>
        <p:spPr>
          <a:xfrm>
            <a:off x="402646" y="2455099"/>
            <a:ext cx="457200" cy="457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1</a:t>
            </a:r>
            <a:endParaRPr lang="en-US" dirty="0">
              <a:solidFill>
                <a:schemeClr val="bg1"/>
              </a:solidFill>
            </a:endParaRPr>
          </a:p>
        </p:txBody>
      </p:sp>
      <p:sp>
        <p:nvSpPr>
          <p:cNvPr id="23" name="Rectangle 22"/>
          <p:cNvSpPr/>
          <p:nvPr/>
        </p:nvSpPr>
        <p:spPr>
          <a:xfrm>
            <a:off x="978333" y="2455099"/>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Define a measure of information for </a:t>
            </a:r>
            <a:r>
              <a:rPr lang="en-US" b="1" dirty="0" smtClean="0">
                <a:solidFill>
                  <a:schemeClr val="tx1"/>
                </a:solidFill>
              </a:rPr>
              <a:t>interactions in an assembly pathway (bonds on net)</a:t>
            </a:r>
            <a:endParaRPr lang="en-US" b="1" dirty="0">
              <a:solidFill>
                <a:schemeClr val="tx1"/>
              </a:solidFill>
            </a:endParaRPr>
          </a:p>
        </p:txBody>
      </p:sp>
      <p:sp>
        <p:nvSpPr>
          <p:cNvPr id="26" name="Rectangle 25"/>
          <p:cNvSpPr/>
          <p:nvPr/>
        </p:nvSpPr>
        <p:spPr>
          <a:xfrm>
            <a:off x="4959117" y="2455099"/>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Measure correlation between an interaction and successful self-assembly to identify “critical bonds”</a:t>
            </a:r>
            <a:endParaRPr lang="en-US" dirty="0">
              <a:solidFill>
                <a:schemeClr val="tx1"/>
              </a:solidFill>
            </a:endParaRPr>
          </a:p>
        </p:txBody>
      </p:sp>
      <p:sp>
        <p:nvSpPr>
          <p:cNvPr id="13" name="Oval 12"/>
          <p:cNvSpPr/>
          <p:nvPr/>
        </p:nvSpPr>
        <p:spPr>
          <a:xfrm>
            <a:off x="402646" y="4757585"/>
            <a:ext cx="457200" cy="457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3</a:t>
            </a:r>
            <a:endParaRPr lang="en-US" dirty="0">
              <a:solidFill>
                <a:schemeClr val="bg1"/>
              </a:solidFill>
            </a:endParaRPr>
          </a:p>
        </p:txBody>
      </p:sp>
      <p:sp>
        <p:nvSpPr>
          <p:cNvPr id="25" name="Rectangle 24"/>
          <p:cNvSpPr/>
          <p:nvPr/>
        </p:nvSpPr>
        <p:spPr>
          <a:xfrm>
            <a:off x="978333" y="4757585"/>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smtClean="0">
                <a:solidFill>
                  <a:schemeClr val="tx1"/>
                </a:solidFill>
              </a:rPr>
              <a:t>Demonstrate that poorly-folding nets fold with addition of </a:t>
            </a:r>
            <a:r>
              <a:rPr lang="en-US" b="1" i="1" dirty="0" smtClean="0">
                <a:solidFill>
                  <a:schemeClr val="tx1"/>
                </a:solidFill>
              </a:rPr>
              <a:t>n</a:t>
            </a:r>
            <a:r>
              <a:rPr lang="en-US" b="1" dirty="0" smtClean="0">
                <a:solidFill>
                  <a:schemeClr val="tx1"/>
                </a:solidFill>
              </a:rPr>
              <a:t> critical bonds</a:t>
            </a:r>
            <a:endParaRPr lang="en-US" b="1" dirty="0">
              <a:solidFill>
                <a:schemeClr val="tx1"/>
              </a:solidFill>
            </a:endParaRPr>
          </a:p>
        </p:txBody>
      </p:sp>
      <p:sp>
        <p:nvSpPr>
          <p:cNvPr id="27" name="Rectangle 26"/>
          <p:cNvSpPr/>
          <p:nvPr/>
        </p:nvSpPr>
        <p:spPr>
          <a:xfrm>
            <a:off x="4960189" y="4757585"/>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Demonstrate approach works to tailor self-assembly</a:t>
            </a:r>
            <a:endParaRPr lang="en-US" dirty="0">
              <a:solidFill>
                <a:schemeClr val="tx1"/>
              </a:solidFill>
            </a:endParaRPr>
          </a:p>
        </p:txBody>
      </p:sp>
      <p:sp>
        <p:nvSpPr>
          <p:cNvPr id="12" name="Oval 11"/>
          <p:cNvSpPr/>
          <p:nvPr/>
        </p:nvSpPr>
        <p:spPr>
          <a:xfrm>
            <a:off x="402646" y="3606342"/>
            <a:ext cx="457200" cy="457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2</a:t>
            </a:r>
            <a:endParaRPr lang="en-US" dirty="0">
              <a:solidFill>
                <a:schemeClr val="bg1"/>
              </a:solidFill>
            </a:endParaRPr>
          </a:p>
        </p:txBody>
      </p:sp>
      <p:sp>
        <p:nvSpPr>
          <p:cNvPr id="24" name="Rectangle 23"/>
          <p:cNvSpPr/>
          <p:nvPr/>
        </p:nvSpPr>
        <p:spPr>
          <a:xfrm>
            <a:off x="978333" y="3606342"/>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smtClean="0">
                <a:solidFill>
                  <a:schemeClr val="tx1"/>
                </a:solidFill>
              </a:rPr>
              <a:t>Identify “critical bonds” in assembly pathway</a:t>
            </a:r>
            <a:endParaRPr lang="en-US" b="1" dirty="0">
              <a:solidFill>
                <a:schemeClr val="tx1"/>
              </a:solidFill>
            </a:endParaRPr>
          </a:p>
        </p:txBody>
      </p:sp>
      <p:sp>
        <p:nvSpPr>
          <p:cNvPr id="28" name="Rectangle 27"/>
          <p:cNvSpPr/>
          <p:nvPr/>
        </p:nvSpPr>
        <p:spPr>
          <a:xfrm>
            <a:off x="4956542" y="3606342"/>
            <a:ext cx="3625016" cy="8828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Use critical bonds to bias assembly towards target structures</a:t>
            </a:r>
            <a:endParaRPr lang="en-US" dirty="0">
              <a:solidFill>
                <a:schemeClr val="tx1"/>
              </a:solidFill>
            </a:endParaRPr>
          </a:p>
        </p:txBody>
      </p:sp>
      <p:cxnSp>
        <p:nvCxnSpPr>
          <p:cNvPr id="7" name="Straight Connector 6"/>
          <p:cNvCxnSpPr/>
          <p:nvPr/>
        </p:nvCxnSpPr>
        <p:spPr>
          <a:xfrm flipV="1">
            <a:off x="402646" y="3472142"/>
            <a:ext cx="8188665" cy="0"/>
          </a:xfrm>
          <a:prstGeom prst="line">
            <a:avLst/>
          </a:prstGeom>
          <a:ln w="952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02646" y="4623385"/>
            <a:ext cx="8188665" cy="0"/>
          </a:xfrm>
          <a:prstGeom prst="line">
            <a:avLst/>
          </a:prstGeom>
          <a:ln w="952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16280" y="43628"/>
            <a:ext cx="5059480" cy="280450"/>
            <a:chOff x="-16280" y="43628"/>
            <a:chExt cx="5059480" cy="280450"/>
          </a:xfrm>
        </p:grpSpPr>
        <p:sp>
          <p:nvSpPr>
            <p:cNvPr id="31" name="Pentagon 30"/>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32" name="Chevron 31"/>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33" name="Chevron 32"/>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1</a:t>
              </a:r>
              <a:endParaRPr lang="en-US" sz="1000" b="1" dirty="0">
                <a:solidFill>
                  <a:schemeClr val="bg1"/>
                </a:solidFill>
              </a:endParaRPr>
            </a:p>
          </p:txBody>
        </p:sp>
        <p:sp>
          <p:nvSpPr>
            <p:cNvPr id="34" name="Chevron 33"/>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35" name="Chevron 34"/>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36" name="Slide Number Placeholder 6"/>
          <p:cNvSpPr>
            <a:spLocks noGrp="1"/>
          </p:cNvSpPr>
          <p:nvPr>
            <p:ph type="sldNum" sz="quarter" idx="4"/>
          </p:nvPr>
        </p:nvSpPr>
        <p:spPr>
          <a:xfrm>
            <a:off x="8686800" y="5725889"/>
            <a:ext cx="457200" cy="365125"/>
          </a:xfrm>
        </p:spPr>
        <p:txBody>
          <a:bodyPr/>
          <a:lstStyle/>
          <a:p>
            <a:r>
              <a:rPr lang="en-US" dirty="0" smtClean="0"/>
              <a:t>6</a:t>
            </a:r>
            <a:endParaRPr lang="en-US" dirty="0"/>
          </a:p>
        </p:txBody>
      </p:sp>
    </p:spTree>
    <p:extLst>
      <p:ext uri="{BB962C8B-B14F-4D97-AF65-F5344CB8AC3E}">
        <p14:creationId xmlns:p14="http://schemas.microsoft.com/office/powerpoint/2010/main" val="559048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state flux </a:t>
            </a:r>
            <a:r>
              <a:rPr lang="en-US" dirty="0" smtClean="0"/>
              <a:t>analysis to </a:t>
            </a:r>
            <a:r>
              <a:rPr lang="en-US" dirty="0"/>
              <a:t>determine </a:t>
            </a:r>
            <a:r>
              <a:rPr lang="en-US" dirty="0" smtClean="0"/>
              <a:t>most </a:t>
            </a:r>
            <a:r>
              <a:rPr lang="en-US" dirty="0"/>
              <a:t>important </a:t>
            </a:r>
            <a:r>
              <a:rPr lang="en-US" dirty="0" smtClean="0"/>
              <a:t>pathway intermediates</a:t>
            </a:r>
            <a:endParaRPr lang="en-US" dirty="0"/>
          </a:p>
        </p:txBody>
      </p:sp>
      <p:sp>
        <p:nvSpPr>
          <p:cNvPr id="4" name="Text Placeholder 3"/>
          <p:cNvSpPr>
            <a:spLocks noGrp="1"/>
          </p:cNvSpPr>
          <p:nvPr>
            <p:ph type="body" sz="quarter" idx="10"/>
          </p:nvPr>
        </p:nvSpPr>
        <p:spPr>
          <a:xfrm>
            <a:off x="532360" y="6960545"/>
            <a:ext cx="8229600" cy="4359018"/>
          </a:xfrm>
        </p:spPr>
        <p:txBody>
          <a:bodyPr/>
          <a:lstStyle/>
          <a:p>
            <a:pPr marL="0" indent="0">
              <a:buNone/>
            </a:pPr>
            <a:r>
              <a:rPr lang="en-US" sz="1200" dirty="0"/>
              <a:t>a. The self-assembly pathways for patchy particle a from Fig. 3 at </a:t>
            </a:r>
            <a:r>
              <a:rPr lang="en-US" sz="1200" dirty="0" err="1"/>
              <a:t>kBT</a:t>
            </a:r>
            <a:r>
              <a:rPr lang="en-US" sz="1200" dirty="0"/>
              <a:t>/3 1⁄4 0.6, from N 1⁄4 1 to N 1⁄4 10. Nodes indicate the size of a cluster, its energy level (1 for lowest, 2 for second-lowest, etc.), and its probability compared to clusters of the same size. Clusters are depicted near the nodes that represent them. Arrows connecting nodes indicate an assembly pathway, and the size of the arrowhead indicates the degeneracy of the pathway. Red nodes indicate clusters inconsistent with the wide stripe motif (3h). b. Assembly fingerprint created from the same data as in a. Each rectangle in a column represents a cluster and its height corresponds to its contribution to an N, V, T partition function. The proportion of red in a column indicates the probability of finding a cluster that is inconsistent with the target motif in an equilibrated N, V, T ensemble. With 100% red columns at N 1⁄4 3, 5, 7, 9 we expect poor assembly of the wide stripe motif because all of these clusters are inconsistent with 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946" y="2559078"/>
            <a:ext cx="5437838" cy="29901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7896" y="3676665"/>
            <a:ext cx="1208904" cy="835243"/>
          </a:xfrm>
          <a:prstGeom prst="rect">
            <a:avLst/>
          </a:prstGeom>
        </p:spPr>
      </p:pic>
      <p:sp>
        <p:nvSpPr>
          <p:cNvPr id="12" name="Rectangle 11"/>
          <p:cNvSpPr/>
          <p:nvPr/>
        </p:nvSpPr>
        <p:spPr>
          <a:xfrm>
            <a:off x="7477896" y="3003887"/>
            <a:ext cx="1208904" cy="57023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i="1" smtClean="0">
                <a:solidFill>
                  <a:schemeClr val="tx1"/>
                </a:solidFill>
              </a:rPr>
              <a:t>Target pattern</a:t>
            </a:r>
            <a:endParaRPr lang="en-US" sz="1400" i="1" dirty="0">
              <a:solidFill>
                <a:schemeClr val="tx1"/>
              </a:solidFill>
            </a:endParaRPr>
          </a:p>
        </p:txBody>
      </p:sp>
      <p:sp>
        <p:nvSpPr>
          <p:cNvPr id="13" name="Rectangle 12"/>
          <p:cNvSpPr/>
          <p:nvPr/>
        </p:nvSpPr>
        <p:spPr>
          <a:xfrm>
            <a:off x="-16280" y="6098157"/>
            <a:ext cx="7652322" cy="7598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lvl="0" indent="-228600" defTabSz="914400">
              <a:defRPr/>
            </a:pPr>
            <a:r>
              <a:rPr lang="en-US" sz="1000" dirty="0" smtClean="0">
                <a:solidFill>
                  <a:schemeClr val="bg1"/>
                </a:solidFill>
                <a:latin typeface="Calibri" charset="0"/>
                <a:ea typeface="Calibri" charset="0"/>
                <a:cs typeface="Calibri" charset="0"/>
              </a:rPr>
              <a:t>Sources:  Jankowski and Glotzer, Soft Matter 2012</a:t>
            </a:r>
          </a:p>
        </p:txBody>
      </p:sp>
      <p:sp>
        <p:nvSpPr>
          <p:cNvPr id="14" name="Rectangle 13"/>
          <p:cNvSpPr/>
          <p:nvPr/>
        </p:nvSpPr>
        <p:spPr>
          <a:xfrm>
            <a:off x="-16280" y="5775766"/>
            <a:ext cx="1097280" cy="308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n-US" sz="1200" b="1" dirty="0" smtClean="0">
                <a:solidFill>
                  <a:schemeClr val="tx1"/>
                </a:solidFill>
              </a:rPr>
              <a:t>Citations: </a:t>
            </a:r>
            <a:r>
              <a:rPr lang="en-US" sz="1200" dirty="0" smtClean="0">
                <a:solidFill>
                  <a:schemeClr val="tx1"/>
                </a:solidFill>
              </a:rPr>
              <a:t>35</a:t>
            </a:r>
            <a:endParaRPr lang="en-US" sz="1200" dirty="0">
              <a:solidFill>
                <a:schemeClr val="tx1"/>
              </a:solidFill>
            </a:endParaRPr>
          </a:p>
        </p:txBody>
      </p:sp>
      <p:sp>
        <p:nvSpPr>
          <p:cNvPr id="15" name="Rectangle 14"/>
          <p:cNvSpPr/>
          <p:nvPr/>
        </p:nvSpPr>
        <p:spPr>
          <a:xfrm>
            <a:off x="574670" y="1794077"/>
            <a:ext cx="8187290" cy="4685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How compatible is an intermediate with assembly into a target pattern?</a:t>
            </a:r>
            <a:endParaRPr lang="en-US" dirty="0">
              <a:solidFill>
                <a:schemeClr val="bg1"/>
              </a:solidFill>
            </a:endParaRPr>
          </a:p>
        </p:txBody>
      </p:sp>
      <p:sp>
        <p:nvSpPr>
          <p:cNvPr id="16" name="Rectangle 15"/>
          <p:cNvSpPr/>
          <p:nvPr/>
        </p:nvSpPr>
        <p:spPr>
          <a:xfrm>
            <a:off x="574670" y="4575420"/>
            <a:ext cx="1331164" cy="95068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“Assembly fingerprint”</a:t>
            </a:r>
            <a:endParaRPr lang="en-US" dirty="0">
              <a:solidFill>
                <a:schemeClr val="tx1"/>
              </a:solidFill>
            </a:endParaRPr>
          </a:p>
        </p:txBody>
      </p:sp>
      <p:sp>
        <p:nvSpPr>
          <p:cNvPr id="17" name="Rectangle 16"/>
          <p:cNvSpPr/>
          <p:nvPr/>
        </p:nvSpPr>
        <p:spPr>
          <a:xfrm>
            <a:off x="574670" y="2535272"/>
            <a:ext cx="1331164" cy="181364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Self-assembly pathways</a:t>
            </a:r>
            <a:endParaRPr lang="en-US" dirty="0">
              <a:solidFill>
                <a:schemeClr val="tx1"/>
              </a:solidFill>
            </a:endParaRPr>
          </a:p>
        </p:txBody>
      </p:sp>
      <p:sp>
        <p:nvSpPr>
          <p:cNvPr id="18" name="Rectangle 17"/>
          <p:cNvSpPr/>
          <p:nvPr/>
        </p:nvSpPr>
        <p:spPr>
          <a:xfrm>
            <a:off x="-2895700" y="2796130"/>
            <a:ext cx="2574258" cy="64596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latin typeface="Arial" charset="0"/>
                <a:ea typeface="Arial" charset="0"/>
                <a:cs typeface="Arial" charset="0"/>
              </a:rPr>
              <a:t>Two different approaches, bringing together- experiment and characterization</a:t>
            </a:r>
            <a:endParaRPr lang="en-US" sz="1200" dirty="0">
              <a:solidFill>
                <a:schemeClr val="tx1"/>
              </a:solidFill>
              <a:latin typeface="Arial" charset="0"/>
              <a:ea typeface="Arial" charset="0"/>
              <a:cs typeface="Arial" charset="0"/>
            </a:endParaRPr>
          </a:p>
        </p:txBody>
      </p:sp>
      <p:grpSp>
        <p:nvGrpSpPr>
          <p:cNvPr id="19" name="Group 18"/>
          <p:cNvGrpSpPr/>
          <p:nvPr/>
        </p:nvGrpSpPr>
        <p:grpSpPr>
          <a:xfrm>
            <a:off x="-16280" y="43628"/>
            <a:ext cx="5059480" cy="280450"/>
            <a:chOff x="-16280" y="43628"/>
            <a:chExt cx="5059480" cy="280450"/>
          </a:xfrm>
        </p:grpSpPr>
        <p:sp>
          <p:nvSpPr>
            <p:cNvPr id="20" name="Pentagon 19"/>
            <p:cNvSpPr/>
            <p:nvPr/>
          </p:nvSpPr>
          <p:spPr>
            <a:xfrm>
              <a:off x="-16280" y="43628"/>
              <a:ext cx="1097280" cy="274320"/>
            </a:xfrm>
            <a:prstGeom prst="homePlate">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Background</a:t>
              </a:r>
              <a:endParaRPr lang="en-US" sz="1000" b="1" dirty="0">
                <a:solidFill>
                  <a:schemeClr val="tx2"/>
                </a:solidFill>
              </a:endParaRPr>
            </a:p>
          </p:txBody>
        </p:sp>
        <p:sp>
          <p:nvSpPr>
            <p:cNvPr id="21" name="Chevron 20"/>
            <p:cNvSpPr/>
            <p:nvPr/>
          </p:nvSpPr>
          <p:spPr>
            <a:xfrm>
              <a:off x="977294" y="43628"/>
              <a:ext cx="1097280" cy="274320"/>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Proposal</a:t>
              </a:r>
              <a:endParaRPr lang="en-US" sz="1000" b="1" dirty="0">
                <a:solidFill>
                  <a:schemeClr val="bg1"/>
                </a:solidFill>
              </a:endParaRPr>
            </a:p>
          </p:txBody>
        </p:sp>
        <p:sp>
          <p:nvSpPr>
            <p:cNvPr id="22" name="Chevron 21"/>
            <p:cNvSpPr/>
            <p:nvPr/>
          </p:nvSpPr>
          <p:spPr>
            <a:xfrm>
              <a:off x="1970868" y="43628"/>
              <a:ext cx="1097280" cy="274320"/>
            </a:xfrm>
            <a:prstGeom prst="chevron">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rPr>
                <a:t>Project 1</a:t>
              </a:r>
              <a:endParaRPr lang="en-US" sz="1000" b="1" dirty="0">
                <a:solidFill>
                  <a:schemeClr val="bg1"/>
                </a:solidFill>
              </a:endParaRPr>
            </a:p>
          </p:txBody>
        </p:sp>
        <p:sp>
          <p:nvSpPr>
            <p:cNvPr id="23" name="Chevron 22"/>
            <p:cNvSpPr/>
            <p:nvPr/>
          </p:nvSpPr>
          <p:spPr>
            <a:xfrm>
              <a:off x="2964442" y="4362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Prior work</a:t>
              </a:r>
              <a:endParaRPr lang="en-US" sz="1000" b="1" dirty="0">
                <a:solidFill>
                  <a:schemeClr val="tx2"/>
                </a:solidFill>
              </a:endParaRPr>
            </a:p>
          </p:txBody>
        </p:sp>
        <p:sp>
          <p:nvSpPr>
            <p:cNvPr id="24" name="Chevron 23"/>
            <p:cNvSpPr/>
            <p:nvPr/>
          </p:nvSpPr>
          <p:spPr>
            <a:xfrm>
              <a:off x="3945920" y="49758"/>
              <a:ext cx="1097280" cy="274320"/>
            </a:xfrm>
            <a:prstGeom prst="chevron">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2"/>
                  </a:solidFill>
                </a:rPr>
                <a:t>Conclusions</a:t>
              </a:r>
              <a:endParaRPr lang="en-US" sz="1000" b="1" dirty="0">
                <a:solidFill>
                  <a:schemeClr val="tx2"/>
                </a:solidFill>
              </a:endParaRPr>
            </a:p>
          </p:txBody>
        </p:sp>
      </p:grpSp>
      <p:sp>
        <p:nvSpPr>
          <p:cNvPr id="25" name="Slide Number Placeholder 6"/>
          <p:cNvSpPr>
            <a:spLocks noGrp="1"/>
          </p:cNvSpPr>
          <p:nvPr>
            <p:ph type="sldNum" sz="quarter" idx="4"/>
          </p:nvPr>
        </p:nvSpPr>
        <p:spPr>
          <a:xfrm>
            <a:off x="8686800" y="5725889"/>
            <a:ext cx="457200" cy="365125"/>
          </a:xfrm>
        </p:spPr>
        <p:txBody>
          <a:bodyPr/>
          <a:lstStyle/>
          <a:p>
            <a:r>
              <a:rPr lang="en-US" dirty="0" smtClean="0"/>
              <a:t>7</a:t>
            </a:r>
            <a:endParaRPr lang="en-US" dirty="0"/>
          </a:p>
        </p:txBody>
      </p:sp>
    </p:spTree>
    <p:extLst>
      <p:ext uri="{BB962C8B-B14F-4D97-AF65-F5344CB8AC3E}">
        <p14:creationId xmlns:p14="http://schemas.microsoft.com/office/powerpoint/2010/main" val="544344755"/>
      </p:ext>
    </p:extLst>
  </p:cSld>
  <p:clrMapOvr>
    <a:masterClrMapping/>
  </p:clrMapOvr>
  <p:timing>
    <p:tnLst>
      <p:par>
        <p:cTn id="1" dur="indefinite" restart="never" nodeType="tmRoot"/>
      </p:par>
    </p:tnLst>
  </p:timing>
</p:sld>
</file>

<file path=ppt/theme/theme1.xml><?xml version="1.0" encoding="utf-8"?>
<a:theme xmlns:a="http://schemas.openxmlformats.org/drawingml/2006/main" name="Michigan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70109_SSCheck-in_v02" id="{1EBF99C9-C3DF-5142-945C-6892D187F3D3}" vid="{078E3A76-5732-6749-8249-FF058E67B0A6}"/>
    </a:ext>
  </a:extLst>
</a:theme>
</file>

<file path=ppt/theme/theme2.xml><?xml version="1.0" encoding="utf-8"?>
<a:theme xmlns:a="http://schemas.openxmlformats.org/drawingml/2006/main" name="Custom Design">
  <a:themeElements>
    <a:clrScheme name="Custom 1">
      <a:dk1>
        <a:sysClr val="windowText" lastClr="000000"/>
      </a:dk1>
      <a:lt1>
        <a:sysClr val="window" lastClr="FFFFFF"/>
      </a:lt1>
      <a:dk2>
        <a:srgbClr val="001B36"/>
      </a:dk2>
      <a:lt2>
        <a:srgbClr val="D1B882"/>
      </a:lt2>
      <a:accent1>
        <a:srgbClr val="F8C01B"/>
      </a:accent1>
      <a:accent2>
        <a:srgbClr val="771B19"/>
      </a:accent2>
      <a:accent3>
        <a:srgbClr val="99981D"/>
      </a:accent3>
      <a:accent4>
        <a:srgbClr val="155494"/>
      </a:accent4>
      <a:accent5>
        <a:srgbClr val="D24D20"/>
      </a:accent5>
      <a:accent6>
        <a:srgbClr val="009D8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70109_SSCheck-in_v02" id="{1EBF99C9-C3DF-5142-945C-6892D187F3D3}" vid="{2EFCA114-0D8A-A649-90EC-1713C27EEA9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Michigan</Template>
  <TotalTime>11460</TotalTime>
  <Words>4058</Words>
  <Application>Microsoft Macintosh PowerPoint</Application>
  <PresentationFormat>On-screen Show (4:3)</PresentationFormat>
  <Paragraphs>713</Paragraphs>
  <Slides>50</Slides>
  <Notes>48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50</vt:i4>
      </vt:variant>
    </vt:vector>
  </HeadingPairs>
  <TitlesOfParts>
    <vt:vector size="57" baseType="lpstr">
      <vt:lpstr>Calibri</vt:lpstr>
      <vt:lpstr>CMU Serif Roman</vt:lpstr>
      <vt:lpstr>ＭＳ Ｐゴシック</vt:lpstr>
      <vt:lpstr>Wingdings</vt:lpstr>
      <vt:lpstr>Arial</vt:lpstr>
      <vt:lpstr>Michigan Theme</vt:lpstr>
      <vt:lpstr>Custom Design</vt:lpstr>
      <vt:lpstr>Before we begin: A quick visit to the behavioral economics literature</vt:lpstr>
      <vt:lpstr>Designing an information-driven pathway approach for targeted self-assembly</vt:lpstr>
      <vt:lpstr>Self-assembly: A challenge of specificity versus target complexity</vt:lpstr>
      <vt:lpstr>Understanding self-assembly: what approach to take?</vt:lpstr>
      <vt:lpstr>PowerPoint Presentation</vt:lpstr>
      <vt:lpstr>Proposed model: Nets of Platonic solids</vt:lpstr>
      <vt:lpstr>Nets are modelled as rigid bodies</vt:lpstr>
      <vt:lpstr>Project 1: Define measure of pathway information</vt:lpstr>
      <vt:lpstr>Transition state flux analysis to determine most important pathway intermediates</vt:lpstr>
      <vt:lpstr>Hierarchical assembly of Archimedean tilings with increasingly specific instructions</vt:lpstr>
      <vt:lpstr>Measuring mutual information in a lock and key pair (specificity)</vt:lpstr>
      <vt:lpstr>Quick primer on information theory</vt:lpstr>
      <vt:lpstr>Task 1&amp;2: Use transition pathways to measure which bonds are “most critical”</vt:lpstr>
      <vt:lpstr>Task 3: Demonstrating the role of critical bonds in enabling self-assembly</vt:lpstr>
      <vt:lpstr>Project 2: Develop energy landscapes for identifying kinetic barriers to assembly</vt:lpstr>
      <vt:lpstr>Task 1: Develop free energy disconnectivity graphs for folding pathways</vt:lpstr>
      <vt:lpstr>Tasks 2&amp;3: What characteristics of a net correspond to a narrower energetic funnel?</vt:lpstr>
      <vt:lpstr>Project 3: Design pluripotent materials from minimal instructions</vt:lpstr>
      <vt:lpstr>Folding is a demonstrated method of embedding pluripotency at microscale</vt:lpstr>
      <vt:lpstr>Macroscale folding pluripotency has been studied in origami, kirigami systems</vt:lpstr>
      <vt:lpstr>Task 1&amp;2:  Identify target structures, critical bonds on disconnectivity graphs</vt:lpstr>
      <vt:lpstr>Example: Move between local minima in the energetic landscape of an octahedron</vt:lpstr>
      <vt:lpstr>PowerPoint Presentation</vt:lpstr>
      <vt:lpstr>Active matter has been active for 20+ years, but the field is still establishing the basics</vt:lpstr>
      <vt:lpstr>In nature, active particle anisotropy manifests itself two primary ways</vt:lpstr>
      <vt:lpstr>The active matter community has also begun to study anisotropy in one-off experiments</vt:lpstr>
      <vt:lpstr>PowerPoint Presentation</vt:lpstr>
      <vt:lpstr>Methods: Excluded-volume particle interactions in the Brownian regime</vt:lpstr>
      <vt:lpstr>Project 0: Outline and hypotheses</vt:lpstr>
      <vt:lpstr>Phase separation: Observe change in critical density, though not linearly with shape</vt:lpstr>
      <vt:lpstr>Nucleation: Large clusters of shapes form through combinations from smaller clusters</vt:lpstr>
      <vt:lpstr>Other active matter theories don’t work well to explain the behavior we see here</vt:lpstr>
      <vt:lpstr>“More efficient” shape collisions slow velocity more with less work done by collisions</vt:lpstr>
      <vt:lpstr>Near-term next steps</vt:lpstr>
      <vt:lpstr>Thank you in advance for  your questions and feedback!</vt:lpstr>
      <vt:lpstr>Reference slides</vt:lpstr>
      <vt:lpstr>Integration methods</vt:lpstr>
      <vt:lpstr>Planned timeline</vt:lpstr>
      <vt:lpstr>While info. theory struggles to catch on in assembly, in non-eq stat mech it is gaining</vt:lpstr>
      <vt:lpstr>Quick primer on information theory (cont.)</vt:lpstr>
      <vt:lpstr>Shapes with lower critical densities have steeper change in velocity versus pressure</vt:lpstr>
      <vt:lpstr>Clusters of disks do not have translational or rotational motion</vt:lpstr>
      <vt:lpstr>Clusters of shapes can sustain both translational and rotational motion</vt:lpstr>
      <vt:lpstr>In disks, large clusters form via merging, rather than colliding)</vt:lpstr>
      <vt:lpstr>Video: 3 and 4-gons have shear planes, can’t stabilize stresses</vt:lpstr>
      <vt:lpstr>Video: 5/7/8-gons pack, but not perfectly</vt:lpstr>
      <vt:lpstr>Video: 6-gons tile space</vt:lpstr>
      <vt:lpstr>In conclusion: Shape matters</vt:lpstr>
      <vt:lpstr>Statistical mechanics</vt:lpstr>
      <vt:lpstr>Ensembles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Prelim: Title pending</dc:title>
  <dc:creator>Shannon Moran</dc:creator>
  <cp:lastModifiedBy>Shannon Moran</cp:lastModifiedBy>
  <cp:revision>261</cp:revision>
  <cp:lastPrinted>2018-02-21T14:29:26Z</cp:lastPrinted>
  <dcterms:created xsi:type="dcterms:W3CDTF">2018-01-31T17:11:21Z</dcterms:created>
  <dcterms:modified xsi:type="dcterms:W3CDTF">2018-02-21T16:44:28Z</dcterms:modified>
</cp:coreProperties>
</file>